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8" r:id="rId3"/>
    <p:sldId id="259" r:id="rId4"/>
    <p:sldId id="260" r:id="rId5"/>
    <p:sldId id="261" r:id="rId6"/>
    <p:sldId id="265" r:id="rId7"/>
    <p:sldId id="262" r:id="rId8"/>
    <p:sldId id="263" r:id="rId9"/>
    <p:sldId id="264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30" d="100"/>
          <a:sy n="130" d="100"/>
        </p:scale>
        <p:origin x="-528" y="-3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A02339-95BC-429A-8430-A3EABBA80117}" type="datetimeFigureOut">
              <a:rPr lang="en-US" smtClean="0"/>
              <a:t>11/9/2016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3FF271-4653-45CC-A8C3-FE10684825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9701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3FF271-4653-45CC-A8C3-FE10684825E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7446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13D5F-5069-451B-9CEB-BA0B84A624D4}" type="datetimeFigureOut">
              <a:rPr lang="en-US" smtClean="0"/>
              <a:t>11/9/2016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CA614-67D9-4D39-B7D8-B912DEACF0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2512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13D5F-5069-451B-9CEB-BA0B84A624D4}" type="datetimeFigureOut">
              <a:rPr lang="en-US" smtClean="0"/>
              <a:t>11/9/2016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CA614-67D9-4D39-B7D8-B912DEACF0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483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13D5F-5069-451B-9CEB-BA0B84A624D4}" type="datetimeFigureOut">
              <a:rPr lang="en-US" smtClean="0"/>
              <a:t>11/9/2016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CA614-67D9-4D39-B7D8-B912DEACF0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972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13D5F-5069-451B-9CEB-BA0B84A624D4}" type="datetimeFigureOut">
              <a:rPr lang="en-US" smtClean="0"/>
              <a:t>11/9/2016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CA614-67D9-4D39-B7D8-B912DEACF0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265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13D5F-5069-451B-9CEB-BA0B84A624D4}" type="datetimeFigureOut">
              <a:rPr lang="en-US" smtClean="0"/>
              <a:t>11/9/2016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CA614-67D9-4D39-B7D8-B912DEACF0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1921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13D5F-5069-451B-9CEB-BA0B84A624D4}" type="datetimeFigureOut">
              <a:rPr lang="en-US" smtClean="0"/>
              <a:t>11/9/2016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CA614-67D9-4D39-B7D8-B912DEACF0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173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13D5F-5069-451B-9CEB-BA0B84A624D4}" type="datetimeFigureOut">
              <a:rPr lang="en-US" smtClean="0"/>
              <a:t>11/9/2016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CA614-67D9-4D39-B7D8-B912DEACF0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4497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13D5F-5069-451B-9CEB-BA0B84A624D4}" type="datetimeFigureOut">
              <a:rPr lang="en-US" smtClean="0"/>
              <a:t>11/9/2016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CA614-67D9-4D39-B7D8-B912DEACF0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7096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13D5F-5069-451B-9CEB-BA0B84A624D4}" type="datetimeFigureOut">
              <a:rPr lang="en-US" smtClean="0"/>
              <a:t>11/9/2016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CA614-67D9-4D39-B7D8-B912DEACF0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290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13D5F-5069-451B-9CEB-BA0B84A624D4}" type="datetimeFigureOut">
              <a:rPr lang="en-US" smtClean="0"/>
              <a:t>11/9/2016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CA614-67D9-4D39-B7D8-B912DEACF0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0426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13D5F-5069-451B-9CEB-BA0B84A624D4}" type="datetimeFigureOut">
              <a:rPr lang="en-US" smtClean="0"/>
              <a:t>11/9/2016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CA614-67D9-4D39-B7D8-B912DEACF0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750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113D5F-5069-451B-9CEB-BA0B84A624D4}" type="datetimeFigureOut">
              <a:rPr lang="en-US" smtClean="0"/>
              <a:t>11/9/2016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8CA614-67D9-4D39-B7D8-B912DEACF0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5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11430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C00000"/>
                </a:solidFill>
              </a:rPr>
              <a:t>“What If” Critical Tracking Evaluation</a:t>
            </a:r>
            <a:endParaRPr lang="en-US" sz="4000" dirty="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600200"/>
            <a:ext cx="3581400" cy="4864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83388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Exceptions to the rule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following Majors are not critically tracked, therefore they do not have a Critical Tracking Evaluation Radio Button Option:</a:t>
            </a:r>
          </a:p>
          <a:p>
            <a:pPr lvl="1"/>
            <a:r>
              <a:rPr lang="en-US" dirty="0" smtClean="0"/>
              <a:t>Discontinued programs</a:t>
            </a:r>
          </a:p>
          <a:p>
            <a:pPr lvl="1"/>
            <a:r>
              <a:rPr lang="en-US" dirty="0" smtClean="0"/>
              <a:t>BAS programs  </a:t>
            </a:r>
          </a:p>
          <a:p>
            <a:pPr lvl="1"/>
            <a:r>
              <a:rPr lang="en-US" dirty="0" smtClean="0"/>
              <a:t>General Studies (BA)</a:t>
            </a:r>
          </a:p>
          <a:p>
            <a:pPr lvl="1"/>
            <a:r>
              <a:rPr lang="en-US" dirty="0" smtClean="0"/>
              <a:t>Integrated Studies (BA and BS)  </a:t>
            </a:r>
          </a:p>
          <a:p>
            <a:pPr lvl="1"/>
            <a:r>
              <a:rPr lang="en-US" dirty="0" smtClean="0"/>
              <a:t>Interdisciplinary Studies (BA)</a:t>
            </a:r>
          </a:p>
          <a:p>
            <a:pPr lvl="1"/>
            <a:r>
              <a:rPr lang="en-US" dirty="0" smtClean="0"/>
              <a:t>Interdisciplinary Arts and Sciences (BA)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72342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833" y="304800"/>
            <a:ext cx="8229600" cy="792162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Requesting a “What If” Critical Tracking Audit through </a:t>
            </a:r>
            <a:r>
              <a:rPr lang="en-US" sz="3200" dirty="0" err="1" smtClean="0">
                <a:solidFill>
                  <a:srgbClr val="C00000"/>
                </a:solidFill>
              </a:rPr>
              <a:t>MyASU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4800600"/>
            <a:ext cx="8001000" cy="1524000"/>
          </a:xfrm>
        </p:spPr>
        <p:txBody>
          <a:bodyPr>
            <a:noAutofit/>
          </a:bodyPr>
          <a:lstStyle/>
          <a:p>
            <a:r>
              <a:rPr lang="en-US" sz="1800" dirty="0" smtClean="0"/>
              <a:t>Included </a:t>
            </a:r>
            <a:r>
              <a:rPr lang="en-US" sz="1800" dirty="0" smtClean="0"/>
              <a:t>under the My Programs box is a link to Find Programs.  Clicking on the “Undergraduate Degrees” arrow allows a search for a degree by interest, letter or show all.  </a:t>
            </a:r>
            <a:endParaRPr lang="en-US" sz="1800" dirty="0"/>
          </a:p>
        </p:txBody>
      </p:sp>
      <p:pic>
        <p:nvPicPr>
          <p:cNvPr id="4" name="Picture 3"/>
          <p:cNvPicPr/>
          <p:nvPr/>
        </p:nvPicPr>
        <p:blipFill>
          <a:blip r:embed="rId3"/>
          <a:stretch>
            <a:fillRect/>
          </a:stretch>
        </p:blipFill>
        <p:spPr>
          <a:xfrm>
            <a:off x="721433" y="1370142"/>
            <a:ext cx="7772400" cy="30480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0" name="Rectangle 9"/>
          <p:cNvSpPr/>
          <p:nvPr/>
        </p:nvSpPr>
        <p:spPr>
          <a:xfrm>
            <a:off x="5486400" y="3124200"/>
            <a:ext cx="2895600" cy="1219200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086600" y="1778365"/>
            <a:ext cx="1295400" cy="18466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600" dirty="0" smtClean="0">
                <a:solidFill>
                  <a:schemeClr val="bg1"/>
                </a:solidFill>
              </a:rPr>
              <a:t>Student Name  (ID)</a:t>
            </a:r>
            <a:endParaRPr lang="en-US" sz="600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874330" y="1387431"/>
            <a:ext cx="228600" cy="1135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4550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C00000"/>
                </a:solidFill>
              </a:rPr>
              <a:t>Degree Search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400" y="1524000"/>
            <a:ext cx="3352800" cy="4491990"/>
          </a:xfrm>
        </p:spPr>
        <p:txBody>
          <a:bodyPr>
            <a:noAutofit/>
          </a:bodyPr>
          <a:lstStyle/>
          <a:p>
            <a:r>
              <a:rPr lang="en-US" sz="1500" dirty="0" smtClean="0"/>
              <a:t>Once an option is chosen </a:t>
            </a:r>
            <a:r>
              <a:rPr lang="en-US" sz="1500" dirty="0" smtClean="0"/>
              <a:t>the user is </a:t>
            </a:r>
            <a:r>
              <a:rPr lang="en-US" sz="1500" dirty="0" smtClean="0"/>
              <a:t>directed to the ASU Degree Search website.</a:t>
            </a:r>
          </a:p>
          <a:p>
            <a:r>
              <a:rPr lang="en-US" sz="1500" dirty="0" smtClean="0"/>
              <a:t>In this example the letter “P” was chosen from the previous page.  The user is directed to the page to all majors starting with the letter “P”.</a:t>
            </a:r>
          </a:p>
          <a:p>
            <a:r>
              <a:rPr lang="en-US" sz="1500" dirty="0" smtClean="0"/>
              <a:t>Parks and Recreation Management was chosen for this example.  </a:t>
            </a:r>
          </a:p>
          <a:p>
            <a:r>
              <a:rPr lang="en-US" sz="1500" dirty="0" smtClean="0"/>
              <a:t>Select the description link of the </a:t>
            </a:r>
            <a:r>
              <a:rPr lang="en-US" sz="1500" dirty="0"/>
              <a:t>m</a:t>
            </a:r>
            <a:r>
              <a:rPr lang="en-US" sz="1500" dirty="0" smtClean="0"/>
              <a:t>ajor.</a:t>
            </a:r>
          </a:p>
          <a:p>
            <a:r>
              <a:rPr lang="en-US" sz="1500" dirty="0" smtClean="0"/>
              <a:t>If the user would like to explore another letter or search option use the back arrow button of the web page.</a:t>
            </a:r>
          </a:p>
          <a:p>
            <a:r>
              <a:rPr lang="en-US" sz="1500" dirty="0" smtClean="0"/>
              <a:t>The user can also use the tools on the Degree Search page to narrow their search option.</a:t>
            </a:r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685800" y="1447800"/>
            <a:ext cx="4495800" cy="4568190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>
            <a:off x="457200" y="4572000"/>
            <a:ext cx="533400" cy="0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468906" y="1447800"/>
            <a:ext cx="152400" cy="0"/>
          </a:xfrm>
          <a:prstGeom prst="line">
            <a:avLst/>
          </a:prstGeom>
          <a:ln w="984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29321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C00000"/>
                </a:solidFill>
              </a:rPr>
              <a:t>“What If” evaluation link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91200" y="1066800"/>
            <a:ext cx="3048000" cy="5059363"/>
          </a:xfrm>
        </p:spPr>
        <p:txBody>
          <a:bodyPr>
            <a:normAutofit/>
          </a:bodyPr>
          <a:lstStyle/>
          <a:p>
            <a:r>
              <a:rPr lang="en-US" sz="2000" dirty="0" smtClean="0"/>
              <a:t>The user will be directed to the major information page in ASU Degree Search.</a:t>
            </a:r>
          </a:p>
          <a:p>
            <a:r>
              <a:rPr lang="en-US" sz="2000" dirty="0" smtClean="0"/>
              <a:t>The “What If” link can be found under “Required Courses (Major Map)”.</a:t>
            </a:r>
          </a:p>
          <a:p>
            <a:r>
              <a:rPr lang="en-US" sz="2000" dirty="0" smtClean="0"/>
              <a:t>Selecting this link will open a pop-up box with all available options for the chosen major: Ground, Online, Fast Track or </a:t>
            </a:r>
            <a:r>
              <a:rPr lang="en-US" sz="2000" dirty="0" err="1" smtClean="0"/>
              <a:t>subplan</a:t>
            </a:r>
            <a:r>
              <a:rPr lang="en-US" sz="2000" dirty="0" smtClean="0"/>
              <a:t> options.</a:t>
            </a:r>
          </a:p>
          <a:p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066800"/>
            <a:ext cx="5096933" cy="2438400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962400"/>
            <a:ext cx="5020733" cy="2162545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1066800" y="5715000"/>
            <a:ext cx="381000" cy="22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4478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382000" cy="639762"/>
          </a:xfrm>
        </p:spPr>
        <p:txBody>
          <a:bodyPr>
            <a:noAutofit/>
          </a:bodyPr>
          <a:lstStyle/>
          <a:p>
            <a:r>
              <a:rPr lang="en-US" sz="3800" dirty="0" smtClean="0">
                <a:solidFill>
                  <a:srgbClr val="C00000"/>
                </a:solidFill>
              </a:rPr>
              <a:t>“What If” Radio Buttons/Running Evaluations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1295400"/>
            <a:ext cx="2971800" cy="5181600"/>
          </a:xfrm>
        </p:spPr>
        <p:txBody>
          <a:bodyPr>
            <a:normAutofit fontScale="92500"/>
          </a:bodyPr>
          <a:lstStyle/>
          <a:p>
            <a:r>
              <a:rPr lang="en-US" sz="2000" dirty="0" smtClean="0"/>
              <a:t>The pop-up box will display the </a:t>
            </a:r>
            <a:r>
              <a:rPr lang="en-US" sz="2000" dirty="0" err="1" smtClean="0"/>
              <a:t>ASURite</a:t>
            </a:r>
            <a:r>
              <a:rPr lang="en-US" sz="2000" dirty="0" smtClean="0"/>
              <a:t> ID of the student at the top.</a:t>
            </a:r>
          </a:p>
          <a:p>
            <a:r>
              <a:rPr lang="en-US" sz="2000" dirty="0" smtClean="0"/>
              <a:t>An </a:t>
            </a:r>
            <a:r>
              <a:rPr lang="en-US" sz="2000" dirty="0" smtClean="0"/>
              <a:t>audit can be run for a “What If” Critical Tracking Evaluation or Graduation Audit.  Once a radio button is chosen click on “Run Audit”.</a:t>
            </a:r>
          </a:p>
          <a:p>
            <a:r>
              <a:rPr lang="en-US" sz="2000" dirty="0" smtClean="0"/>
              <a:t>A new tab will open displaying that a an evaluation is being run. Once the evaluation is completed a Critical Tracking Evaluation My Major Map view will populate. </a:t>
            </a:r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838200" y="1524000"/>
            <a:ext cx="4038599" cy="2438400"/>
          </a:xfrm>
          <a:prstGeom prst="rect">
            <a:avLst/>
          </a:prstGeom>
          <a:ln w="12700">
            <a:solidFill>
              <a:schemeClr val="bg1"/>
            </a:solidFill>
          </a:ln>
        </p:spPr>
      </p:pic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533400" y="4343400"/>
            <a:ext cx="4876800" cy="1676400"/>
          </a:xfrm>
          <a:prstGeom prst="rect">
            <a:avLst/>
          </a:prstGeom>
          <a:ln w="12700">
            <a:solidFill>
              <a:srgbClr val="FF0000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1143000" y="838200"/>
            <a:ext cx="385969" cy="24622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5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ASURite</a:t>
            </a:r>
            <a:r>
              <a:rPr lang="en-US" sz="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2438399" y="1838131"/>
            <a:ext cx="385969" cy="0"/>
          </a:xfrm>
          <a:prstGeom prst="line">
            <a:avLst/>
          </a:prstGeom>
          <a:ln w="142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37261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C00000"/>
                </a:solidFill>
              </a:rPr>
              <a:t>“What If” Radio Buttons Examples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4648200"/>
            <a:ext cx="2895600" cy="1828800"/>
          </a:xfrm>
        </p:spPr>
        <p:txBody>
          <a:bodyPr>
            <a:normAutofit fontScale="25000" lnSpcReduction="20000"/>
          </a:bodyPr>
          <a:lstStyle/>
          <a:p>
            <a:r>
              <a:rPr lang="en-US" sz="5200" dirty="0" smtClean="0"/>
              <a:t>The Communication, BS major has three Critical Tracking Evaluation options: Ground, 2.5 and 3.0 Years (Online) </a:t>
            </a:r>
            <a:r>
              <a:rPr lang="en-US" sz="5200" smtClean="0"/>
              <a:t>and Online.  </a:t>
            </a:r>
            <a:endParaRPr lang="en-US" sz="5200" dirty="0" smtClean="0"/>
          </a:p>
          <a:p>
            <a:r>
              <a:rPr lang="en-US" sz="5200" dirty="0" smtClean="0"/>
              <a:t>Each shows the suggested course per term for each option.</a:t>
            </a:r>
          </a:p>
          <a:p>
            <a:r>
              <a:rPr lang="en-US" sz="5200" dirty="0" smtClean="0"/>
              <a:t>All options lead the student to graduate from one Graduation audit, therefore only one Graduation Audit option available to run.</a:t>
            </a:r>
          </a:p>
          <a:p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5181600" y="1295400"/>
            <a:ext cx="2743200" cy="3048000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5181600" y="4648200"/>
            <a:ext cx="2895600" cy="1828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200" dirty="0" smtClean="0"/>
              <a:t>The Religious Studies, BA major has various Critical Tracking Evaluation options: </a:t>
            </a:r>
            <a:r>
              <a:rPr lang="en-US" sz="5200" dirty="0" err="1" smtClean="0"/>
              <a:t>subplans</a:t>
            </a:r>
            <a:r>
              <a:rPr lang="en-US" sz="5200" dirty="0" smtClean="0"/>
              <a:t> for ground and online.  Each shows the suggested course per term for each option.</a:t>
            </a:r>
          </a:p>
          <a:p>
            <a:r>
              <a:rPr lang="en-US" sz="5200" dirty="0" smtClean="0"/>
              <a:t>All options have their own Graduation Audit that can be run for each </a:t>
            </a:r>
            <a:r>
              <a:rPr lang="en-US" sz="5200" dirty="0" err="1" smtClean="0"/>
              <a:t>sunplan</a:t>
            </a:r>
            <a:r>
              <a:rPr lang="en-US" sz="5200" dirty="0" smtClean="0"/>
              <a:t>.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98" y="1295401"/>
            <a:ext cx="3231983" cy="304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Connector 9"/>
          <p:cNvCxnSpPr/>
          <p:nvPr/>
        </p:nvCxnSpPr>
        <p:spPr>
          <a:xfrm>
            <a:off x="6360215" y="1454927"/>
            <a:ext cx="345385" cy="0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02082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85800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rgbClr val="C00000"/>
                </a:solidFill>
              </a:rPr>
              <a:t>“What If” view</a:t>
            </a:r>
            <a:endParaRPr lang="en-US" sz="4000" dirty="0"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3836862" y="1033827"/>
            <a:ext cx="4686300" cy="5448300"/>
          </a:xfrm>
          <a:prstGeom prst="rect">
            <a:avLst/>
          </a:prstGeom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14739" y="5105400"/>
            <a:ext cx="2580861" cy="1371600"/>
          </a:xfrm>
          <a:ln w="12700">
            <a:solidFill>
              <a:srgbClr val="FF0000"/>
            </a:solidFill>
          </a:ln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1300" dirty="0" smtClean="0"/>
              <a:t>The student’s ASU and transfer courses will populate the My Major map.  </a:t>
            </a:r>
            <a:endParaRPr lang="en-US" sz="1300" dirty="0"/>
          </a:p>
          <a:p>
            <a:r>
              <a:rPr lang="en-US" sz="1300" dirty="0" smtClean="0"/>
              <a:t>A green solid checkmark shows a requirement has been met.</a:t>
            </a:r>
          </a:p>
          <a:p>
            <a:r>
              <a:rPr lang="en-US" sz="1300" dirty="0" smtClean="0"/>
              <a:t>A red X shows a requirement not met.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04800" y="3276600"/>
            <a:ext cx="2362200" cy="1676400"/>
          </a:xfrm>
          <a:prstGeom prst="rect">
            <a:avLst/>
          </a:prstGeom>
          <a:ln w="12700">
            <a:solidFill>
              <a:srgbClr val="FF000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dirty="0" smtClean="0"/>
              <a:t>The “What If” Critical Tracking Evaluation shows the critical requirements and suggested sequencing per term a student should follow for the major being explored.  The majority of Critical Tracking Evaluation maps show terms 1-8.  Education shows terms 1-4.</a:t>
            </a:r>
          </a:p>
          <a:p>
            <a:pPr marL="0" indent="0">
              <a:buNone/>
            </a:pPr>
            <a:endParaRPr lang="en-US" sz="1200" dirty="0" smtClean="0"/>
          </a:p>
        </p:txBody>
      </p:sp>
      <p:cxnSp>
        <p:nvCxnSpPr>
          <p:cNvPr id="7" name="Straight Arrow Connector 6"/>
          <p:cNvCxnSpPr>
            <a:endCxn id="4" idx="1"/>
          </p:cNvCxnSpPr>
          <p:nvPr/>
        </p:nvCxnSpPr>
        <p:spPr>
          <a:xfrm>
            <a:off x="2693862" y="3757977"/>
            <a:ext cx="1143000" cy="0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2"/>
          <p:cNvSpPr txBox="1">
            <a:spLocks/>
          </p:cNvSpPr>
          <p:nvPr/>
        </p:nvSpPr>
        <p:spPr>
          <a:xfrm>
            <a:off x="304800" y="1076739"/>
            <a:ext cx="2133600" cy="761999"/>
          </a:xfrm>
          <a:prstGeom prst="rect">
            <a:avLst/>
          </a:prstGeom>
          <a:ln w="12700">
            <a:solidFill>
              <a:srgbClr val="FF0000"/>
            </a:solidFill>
          </a:ln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300" dirty="0" smtClean="0"/>
              <a:t>Student information on the upper-left hand side is the student’s current term and status information</a:t>
            </a:r>
          </a:p>
        </p:txBody>
      </p:sp>
      <p:cxnSp>
        <p:nvCxnSpPr>
          <p:cNvPr id="13" name="Straight Arrow Connector 12"/>
          <p:cNvCxnSpPr>
            <a:stCxn id="12" idx="3"/>
          </p:cNvCxnSpPr>
          <p:nvPr/>
        </p:nvCxnSpPr>
        <p:spPr>
          <a:xfrm>
            <a:off x="2438400" y="1457739"/>
            <a:ext cx="1371600" cy="447260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2819400" y="3752850"/>
            <a:ext cx="990600" cy="209550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2895600" y="5486400"/>
            <a:ext cx="2743200" cy="381000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2895600" y="5469007"/>
            <a:ext cx="2743200" cy="169793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ontent Placeholder 2"/>
          <p:cNvSpPr txBox="1">
            <a:spLocks/>
          </p:cNvSpPr>
          <p:nvPr/>
        </p:nvSpPr>
        <p:spPr>
          <a:xfrm>
            <a:off x="321365" y="2469876"/>
            <a:ext cx="2133600" cy="685800"/>
          </a:xfrm>
          <a:prstGeom prst="rect">
            <a:avLst/>
          </a:prstGeom>
          <a:ln w="12700">
            <a:solidFill>
              <a:srgbClr val="FF0000"/>
            </a:solidFill>
          </a:ln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300" dirty="0" smtClean="0"/>
              <a:t>The most recent catalog year will always be run for “What If” Critical Tracking Evaluations</a:t>
            </a:r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2454965" y="2895600"/>
            <a:ext cx="1355035" cy="76200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Content Placeholder 2"/>
          <p:cNvSpPr txBox="1">
            <a:spLocks/>
          </p:cNvSpPr>
          <p:nvPr/>
        </p:nvSpPr>
        <p:spPr>
          <a:xfrm>
            <a:off x="301487" y="1904999"/>
            <a:ext cx="2133600" cy="467138"/>
          </a:xfrm>
          <a:prstGeom prst="rect">
            <a:avLst/>
          </a:prstGeom>
          <a:ln w="12700">
            <a:solidFill>
              <a:srgbClr val="FF0000"/>
            </a:solidFill>
          </a:ln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300" dirty="0" smtClean="0"/>
              <a:t>What-if water mark shows on all Critical Tracking Evaluations</a:t>
            </a:r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2438400" y="2193232"/>
            <a:ext cx="3124200" cy="447260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114800" y="1810903"/>
            <a:ext cx="500083" cy="0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4157312" y="1750540"/>
            <a:ext cx="490888" cy="0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851171" y="1094503"/>
            <a:ext cx="226029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95584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2000" cy="1020762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C00000"/>
                </a:solidFill>
              </a:rPr>
              <a:t>Why run a “What If” Critical Tracking Evaluation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Why would an advisor or student run a “What If” Critical Tracking Evaluation.</a:t>
            </a:r>
          </a:p>
          <a:p>
            <a:pPr lvl="1"/>
            <a:r>
              <a:rPr lang="en-US" dirty="0" smtClean="0"/>
              <a:t>Undecided students exploring multiple majors</a:t>
            </a:r>
          </a:p>
          <a:p>
            <a:pPr lvl="1"/>
            <a:r>
              <a:rPr lang="en-US" dirty="0" smtClean="0"/>
              <a:t>Students wanting to change their major</a:t>
            </a:r>
          </a:p>
          <a:p>
            <a:pPr lvl="1"/>
            <a:r>
              <a:rPr lang="en-US" dirty="0" smtClean="0"/>
              <a:t>Students wanting to change their major to graduate on time or early</a:t>
            </a:r>
          </a:p>
          <a:p>
            <a:pPr lvl="1"/>
            <a:r>
              <a:rPr lang="en-US" dirty="0" smtClean="0"/>
              <a:t>Advisors can use “What If” audits to help students plan for a new degree</a:t>
            </a:r>
          </a:p>
          <a:p>
            <a:pPr lvl="1"/>
            <a:r>
              <a:rPr lang="en-US" dirty="0" smtClean="0"/>
              <a:t>Helps </a:t>
            </a:r>
            <a:r>
              <a:rPr lang="en-US" dirty="0"/>
              <a:t>a</a:t>
            </a:r>
            <a:r>
              <a:rPr lang="en-US" dirty="0" smtClean="0"/>
              <a:t>dvisors advise students on requirements</a:t>
            </a:r>
          </a:p>
        </p:txBody>
      </p:sp>
    </p:spTree>
    <p:extLst>
      <p:ext uri="{BB962C8B-B14F-4D97-AF65-F5344CB8AC3E}">
        <p14:creationId xmlns:p14="http://schemas.microsoft.com/office/powerpoint/2010/main" val="10013768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C00000"/>
                </a:solidFill>
              </a:rPr>
              <a:t>Other Items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current and past ASU students can run a “What If” Critical Tracking Evaluation through ASU Degree Search.</a:t>
            </a:r>
          </a:p>
          <a:p>
            <a:r>
              <a:rPr lang="en-US" dirty="0" smtClean="0"/>
              <a:t>Advisors can run “What If” Critical Tracking Evaluations through their My ASU page or ASU Degree Search.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79884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651</TotalTime>
  <Words>713</Words>
  <Application>Microsoft Office PowerPoint</Application>
  <PresentationFormat>On-screen Show (4:3)</PresentationFormat>
  <Paragraphs>53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“What If” Critical Tracking Evaluation</vt:lpstr>
      <vt:lpstr>Requesting a “What If” Critical Tracking Audit through MyASU</vt:lpstr>
      <vt:lpstr>Degree Search</vt:lpstr>
      <vt:lpstr>“What If” evaluation link</vt:lpstr>
      <vt:lpstr>“What If” Radio Buttons/Running Evaluations</vt:lpstr>
      <vt:lpstr>“What If” Radio Buttons Examples</vt:lpstr>
      <vt:lpstr>“What If” view</vt:lpstr>
      <vt:lpstr>Why run a “What If” Critical Tracking Evaluation</vt:lpstr>
      <vt:lpstr>Other Items</vt:lpstr>
      <vt:lpstr>Exceptions to the rule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if Critical Tracking Evaluation</dc:title>
  <dc:creator>8</dc:creator>
  <cp:lastModifiedBy>8</cp:lastModifiedBy>
  <cp:revision>37</cp:revision>
  <dcterms:created xsi:type="dcterms:W3CDTF">2016-11-07T22:59:31Z</dcterms:created>
  <dcterms:modified xsi:type="dcterms:W3CDTF">2016-11-09T17:46:02Z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