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391" r:id="rId3"/>
    <p:sldId id="392" r:id="rId4"/>
    <p:sldId id="380" r:id="rId5"/>
    <p:sldId id="257" r:id="rId6"/>
    <p:sldId id="263" r:id="rId7"/>
    <p:sldId id="373" r:id="rId8"/>
    <p:sldId id="360" r:id="rId9"/>
    <p:sldId id="359" r:id="rId10"/>
    <p:sldId id="387" r:id="rId11"/>
    <p:sldId id="362" r:id="rId12"/>
    <p:sldId id="390" r:id="rId13"/>
    <p:sldId id="363" r:id="rId14"/>
    <p:sldId id="393" r:id="rId15"/>
    <p:sldId id="364" r:id="rId16"/>
    <p:sldId id="384" r:id="rId17"/>
    <p:sldId id="329" r:id="rId18"/>
    <p:sldId id="332" r:id="rId19"/>
    <p:sldId id="395" r:id="rId20"/>
    <p:sldId id="385" r:id="rId21"/>
    <p:sldId id="357" r:id="rId22"/>
    <p:sldId id="377" r:id="rId23"/>
    <p:sldId id="335" r:id="rId24"/>
    <p:sldId id="334" r:id="rId25"/>
    <p:sldId id="378" r:id="rId26"/>
    <p:sldId id="381" r:id="rId27"/>
    <p:sldId id="337" r:id="rId28"/>
    <p:sldId id="342" r:id="rId29"/>
    <p:sldId id="375" r:id="rId30"/>
    <p:sldId id="368" r:id="rId31"/>
    <p:sldId id="376" r:id="rId32"/>
    <p:sldId id="367" r:id="rId33"/>
    <p:sldId id="369" r:id="rId34"/>
    <p:sldId id="345" r:id="rId35"/>
    <p:sldId id="379" r:id="rId36"/>
    <p:sldId id="338" r:id="rId37"/>
    <p:sldId id="388" r:id="rId38"/>
    <p:sldId id="383" r:id="rId39"/>
    <p:sldId id="355" r:id="rId40"/>
    <p:sldId id="372" r:id="rId41"/>
    <p:sldId id="389" r:id="rId42"/>
    <p:sldId id="382" r:id="rId43"/>
    <p:sldId id="343" r:id="rId44"/>
    <p:sldId id="353" r:id="rId45"/>
    <p:sldId id="346" r:id="rId46"/>
    <p:sldId id="350" r:id="rId47"/>
    <p:sldId id="349" r:id="rId48"/>
    <p:sldId id="396" r:id="rId49"/>
    <p:sldId id="348" r:id="rId50"/>
    <p:sldId id="341" r:id="rId51"/>
    <p:sldId id="365" r:id="rId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65200" autoAdjust="0"/>
  </p:normalViewPr>
  <p:slideViewPr>
    <p:cSldViewPr>
      <p:cViewPr varScale="1">
        <p:scale>
          <a:sx n="72" d="100"/>
          <a:sy n="72" d="100"/>
        </p:scale>
        <p:origin x="21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58"/>
    </p:cViewPr>
  </p:sorterViewPr>
  <p:notesViewPr>
    <p:cSldViewPr>
      <p:cViewPr>
        <p:scale>
          <a:sx n="100" d="100"/>
          <a:sy n="100" d="100"/>
        </p:scale>
        <p:origin x="-1788" y="89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charset="0"/>
              </a:defRPr>
            </a:lvl1pPr>
          </a:lstStyle>
          <a:p>
            <a:pPr>
              <a:defRPr/>
            </a:pPr>
            <a:fld id="{F19DD20D-A0E9-433B-B927-5BD98D086B26}" type="datetimeFigureOut">
              <a:rPr lang="en-US"/>
              <a:pPr>
                <a:defRPr/>
              </a:pPr>
              <a:t>8/27/2018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atin typeface="Arial" charset="0"/>
              </a:defRPr>
            </a:lvl1pPr>
          </a:lstStyle>
          <a:p>
            <a:pPr>
              <a:defRPr/>
            </a:pPr>
            <a:fld id="{803BEEC2-7568-443A-A336-35AD81A8EB10}" type="slidenum">
              <a:rPr lang="en-US"/>
              <a:pPr>
                <a:defRPr/>
              </a:pPr>
              <a:t>‹#›</a:t>
            </a:fld>
            <a:endParaRPr lang="en-US" dirty="0"/>
          </a:p>
        </p:txBody>
      </p:sp>
    </p:spTree>
    <p:extLst>
      <p:ext uri="{BB962C8B-B14F-4D97-AF65-F5344CB8AC3E}">
        <p14:creationId xmlns:p14="http://schemas.microsoft.com/office/powerpoint/2010/main" val="93956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charset="0"/>
              </a:defRPr>
            </a:lvl1pPr>
          </a:lstStyle>
          <a:p>
            <a:pPr>
              <a:defRPr/>
            </a:pPr>
            <a:fld id="{D15D301E-A9FE-448A-A28F-A8F399CEB17B}" type="datetimeFigureOut">
              <a:rPr lang="en-US"/>
              <a:pPr>
                <a:defRPr/>
              </a:pPr>
              <a:t>8/27/2018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charset="0"/>
              </a:defRPr>
            </a:lvl1pPr>
          </a:lstStyle>
          <a:p>
            <a:pPr>
              <a:defRPr/>
            </a:pPr>
            <a:fld id="{E22BC0FD-E9DC-4C21-B729-6FFA75F447FB}" type="slidenum">
              <a:rPr lang="en-US"/>
              <a:pPr>
                <a:defRPr/>
              </a:pPr>
              <a:t>‹#›</a:t>
            </a:fld>
            <a:endParaRPr lang="en-US" dirty="0"/>
          </a:p>
        </p:txBody>
      </p:sp>
    </p:spTree>
    <p:extLst>
      <p:ext uri="{BB962C8B-B14F-4D97-AF65-F5344CB8AC3E}">
        <p14:creationId xmlns:p14="http://schemas.microsoft.com/office/powerpoint/2010/main" val="2107553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g3Dh2Bzi2ag&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su.edu/aad/manuals/acd/acd401.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asu.edu/titleIX/"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su.edu/hr/forms/Applicantlist.doc"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urveymonkey.com/s/PKNDBN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xbC4Yd_aljo&amp;feature=youtu.be"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rovost.asu.edu/academic_personnel/sear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639763"/>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 to ASU Diversity and Recruitment Training and Certification for Faculty and Academic Professional positions.  </a:t>
            </a:r>
          </a:p>
          <a:p>
            <a:pPr eaLnBrk="1" hangingPunct="1">
              <a:spcBef>
                <a:spcPct val="0"/>
              </a:spcBef>
            </a:pPr>
            <a:endParaRPr lang="en-US" altLang="en-US" b="1" dirty="0" smtClean="0"/>
          </a:p>
          <a:p>
            <a:pPr eaLnBrk="1" hangingPunct="1">
              <a:spcBef>
                <a:spcPct val="0"/>
              </a:spcBef>
            </a:pPr>
            <a:r>
              <a:rPr lang="en-US" altLang="en-US" dirty="0" smtClean="0"/>
              <a:t>ASU is committed to a recruitment process that results in the hiring of the most qualified applicants. All individuals with authority to hire will be accountable for the recruitment, retention, and development of diverse faculty and academic professionals. </a:t>
            </a:r>
            <a:endParaRPr lang="en-US" altLang="en-US" b="1"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BC3DF57-16D4-4438-A7A1-B73C2E14743C}"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go over some sample ideas that some units have used to increase the diversity of the pool of applicants. These ideas may be discipline-specific, so you may need to brainstorm about ways your search committee might accomplish the same goal.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784B0F4-BE9F-41AC-8B50-F8E4B780EA2F}"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43840" y="4560570"/>
            <a:ext cx="6827520" cy="4800600"/>
          </a:xfrm>
        </p:spPr>
        <p:txBody>
          <a:bodyPr>
            <a:normAutofit fontScale="25000" lnSpcReduction="20000"/>
          </a:bodyPr>
          <a:lstStyle/>
          <a:p>
            <a:pPr>
              <a:defRPr/>
            </a:pPr>
            <a:r>
              <a:rPr lang="en-US" sz="3800" dirty="0"/>
              <a:t>Every search is different, but here are some strategies others have tried in order to make sure their applicant pool was as deep and diverse as possible:</a:t>
            </a:r>
          </a:p>
          <a:p>
            <a:pPr>
              <a:defRPr/>
            </a:pPr>
            <a:endParaRPr lang="en-US" sz="3800" dirty="0"/>
          </a:p>
          <a:p>
            <a:pPr>
              <a:defRPr/>
            </a:pPr>
            <a:r>
              <a:rPr lang="en-US" sz="3800" b="1" dirty="0"/>
              <a:t>For this specific search:</a:t>
            </a:r>
            <a:endParaRPr lang="en-US" sz="3800" dirty="0"/>
          </a:p>
          <a:p>
            <a:pPr>
              <a:defRPr/>
            </a:pPr>
            <a:r>
              <a:rPr lang="en-US" sz="3800" dirty="0"/>
              <a:t>1. Identify top 5-10 women and minority journals in your discipline (last 12 months). </a:t>
            </a:r>
          </a:p>
          <a:p>
            <a:pPr>
              <a:defRPr/>
            </a:pPr>
            <a:r>
              <a:rPr lang="en-US" sz="3800" dirty="0"/>
              <a:t>2. Review programs for premier conferences in your discipline (last 12 months), and those of disciplinary minority organizations. </a:t>
            </a:r>
          </a:p>
          <a:p>
            <a:pPr>
              <a:defRPr/>
            </a:pPr>
            <a:r>
              <a:rPr lang="en-US" sz="3800" dirty="0"/>
              <a:t>3. Contact top 10 departments in the nation and collaborate to identify: </a:t>
            </a:r>
          </a:p>
          <a:p>
            <a:pPr lvl="1">
              <a:defRPr/>
            </a:pPr>
            <a:r>
              <a:rPr lang="en-US" sz="3800" dirty="0"/>
              <a:t>a. Recent and soon-to-be PhDs and post-docs (as potential new assistant professor hires). </a:t>
            </a:r>
          </a:p>
          <a:p>
            <a:pPr lvl="1">
              <a:defRPr/>
            </a:pPr>
            <a:r>
              <a:rPr lang="en-US" sz="3800" dirty="0"/>
              <a:t>b. Senior scholars (as potential speakers or visiting scholars) </a:t>
            </a:r>
          </a:p>
          <a:p>
            <a:pPr>
              <a:defRPr/>
            </a:pPr>
            <a:r>
              <a:rPr lang="en-US" sz="3800" dirty="0"/>
              <a:t>4. Generate a list of advertising outlets that reflect diverse constituents. </a:t>
            </a:r>
          </a:p>
          <a:p>
            <a:pPr>
              <a:defRPr/>
            </a:pPr>
            <a:r>
              <a:rPr lang="en-US" sz="3800" dirty="0"/>
              <a:t>5. From the above searches, generate a list of 10-15 diverse candidates for potential hire on tenure track. </a:t>
            </a:r>
          </a:p>
          <a:p>
            <a:pPr>
              <a:defRPr/>
            </a:pPr>
            <a:endParaRPr lang="en-US" sz="3800" b="1" dirty="0"/>
          </a:p>
          <a:p>
            <a:pPr>
              <a:defRPr/>
            </a:pPr>
            <a:r>
              <a:rPr lang="en-US" sz="3800" b="1" dirty="0"/>
              <a:t>Ongoing: </a:t>
            </a:r>
            <a:endParaRPr lang="en-US" sz="3800" dirty="0"/>
          </a:p>
          <a:p>
            <a:pPr>
              <a:defRPr/>
            </a:pPr>
            <a:r>
              <a:rPr lang="en-US" sz="3800" dirty="0"/>
              <a:t>1. Provide a report of current diversity and diversity of new hires annually. </a:t>
            </a:r>
          </a:p>
          <a:p>
            <a:pPr>
              <a:defRPr/>
            </a:pPr>
            <a:r>
              <a:rPr lang="en-US" sz="3800" dirty="0"/>
              <a:t>2. Review national discipline-specific availability data (anticipating the University Office of Diversity will provide this). </a:t>
            </a:r>
          </a:p>
          <a:p>
            <a:pPr>
              <a:defRPr/>
            </a:pPr>
            <a:r>
              <a:rPr lang="en-US" sz="3800" dirty="0"/>
              <a:t>3. Include strategies for diversification in annual hiring plan. </a:t>
            </a:r>
          </a:p>
          <a:p>
            <a:pPr>
              <a:defRPr/>
            </a:pPr>
            <a:r>
              <a:rPr lang="en-US" sz="3800" dirty="0"/>
              <a:t>4. Coordinate cluster hires with related disciplines using vehicles such as Southwest Borderlands Initiatives. </a:t>
            </a:r>
          </a:p>
          <a:p>
            <a:pPr>
              <a:defRPr/>
            </a:pPr>
            <a:r>
              <a:rPr lang="en-US" sz="3800" dirty="0"/>
              <a:t>5. Create job descriptions that clearly address ASU’s dedication to, and appreciation of, diversity, so that diverse groups of highly qualified candidates are inclines to apply for positions. </a:t>
            </a:r>
          </a:p>
          <a:p>
            <a:pPr>
              <a:defRPr/>
            </a:pPr>
            <a:r>
              <a:rPr lang="en-US" sz="3800" dirty="0"/>
              <a:t>6. Post job descriptions for an adequate length of time in a variety of outlets with wide national and international circulation, including print (e.g., Chronicle of Higher Education), web-based media. Target professional organization channels and outlets that target underrepresented groups. </a:t>
            </a:r>
          </a:p>
          <a:p>
            <a:pPr>
              <a:defRPr/>
            </a:pPr>
            <a:r>
              <a:rPr lang="en-US" sz="3800" dirty="0"/>
              <a:t>7. Ensure search committees are gender and ethnically diverse and work to strategically disseminate information about openings (e.g., through their diverse professional networks). </a:t>
            </a:r>
          </a:p>
          <a:p>
            <a:pPr>
              <a:defRPr/>
            </a:pPr>
            <a:r>
              <a:rPr lang="en-US" sz="3800" dirty="0"/>
              <a:t>Involve faculty/staff and student organizations in applicants’ interviews (e.g., Chicano Latino Faculty Staff Association). </a:t>
            </a:r>
          </a:p>
          <a:p>
            <a:pPr>
              <a:defRPr/>
            </a:pPr>
            <a:endParaRPr lang="en-US" sz="3800" dirty="0"/>
          </a:p>
          <a:p>
            <a:pPr>
              <a:defRPr/>
            </a:pPr>
            <a:r>
              <a:rPr lang="en-US" sz="3800" b="1" dirty="0"/>
              <a:t>Conveying Enthusiasm for Diversity :</a:t>
            </a:r>
            <a:endParaRPr lang="en-US" sz="3800" dirty="0"/>
          </a:p>
          <a:p>
            <a:pPr>
              <a:defRPr/>
            </a:pPr>
            <a:r>
              <a:rPr lang="en-US" sz="3800" dirty="0"/>
              <a:t>Recruit visiting scholars for diverse backgrounds.</a:t>
            </a:r>
          </a:p>
          <a:p>
            <a:pPr>
              <a:defRPr/>
            </a:pPr>
            <a:r>
              <a:rPr lang="en-US" sz="3800" dirty="0"/>
              <a:t>Highlight research/outreach efforts related to diversity on web page. </a:t>
            </a:r>
          </a:p>
          <a:p>
            <a:pPr>
              <a:defRPr/>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0591632-108F-4F68-B089-193F777E7F7A}"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some common venues for seeking candidates from diverse constituencies. </a:t>
            </a:r>
          </a:p>
          <a:p>
            <a:endParaRPr lang="en-US" altLang="en-US" smtClean="0"/>
          </a:p>
          <a:p>
            <a:r>
              <a:rPr lang="en-US" altLang="en-US" smtClean="0"/>
              <a:t>ASU currently pays for all nationally-advertised faculty postings to be placed in </a:t>
            </a:r>
            <a:r>
              <a:rPr lang="en-US" altLang="en-US" i="1" smtClean="0"/>
              <a:t>Diverse: Issues in Higher Education. </a:t>
            </a:r>
            <a:endParaRPr lang="en-US" altLang="en-US" smtClean="0"/>
          </a:p>
          <a:p>
            <a:endParaRPr lang="en-US" altLang="en-US" smtClean="0"/>
          </a:p>
          <a:p>
            <a:r>
              <a:rPr lang="en-US" altLang="en-US" smtClean="0"/>
              <a:t>Consider other venues to target other groups.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CD8F4BB-69E8-4258-9F20-FEA8077BB6E1}"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some common venues for seeking candidates from diverse constituencies. </a:t>
            </a:r>
          </a:p>
          <a:p>
            <a:endParaRPr lang="en-US" altLang="en-US" smtClean="0"/>
          </a:p>
          <a:p>
            <a:r>
              <a:rPr lang="en-US" altLang="en-US" smtClean="0"/>
              <a:t>ASU currently pays for all nationally-advertised faculty postings to be placed in </a:t>
            </a:r>
            <a:r>
              <a:rPr lang="en-US" altLang="en-US" i="1" smtClean="0"/>
              <a:t>Diverse: Issues in Higher Education. </a:t>
            </a:r>
            <a:endParaRPr lang="en-US" altLang="en-US" smtClean="0"/>
          </a:p>
          <a:p>
            <a:endParaRPr lang="en-US" altLang="en-US" smtClean="0"/>
          </a:p>
          <a:p>
            <a:r>
              <a:rPr lang="en-US" altLang="en-US" smtClean="0"/>
              <a:t>Consider other venues to target other groups.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CD8F4BB-69E8-4258-9F20-FEA8077BB6E1}" type="slidenum">
              <a:rPr lang="en-US" altLang="en-US" smtClean="0">
                <a:latin typeface="Arial" charset="0"/>
              </a:rPr>
              <a:pPr eaLnBrk="1" hangingPunct="1">
                <a:spcBef>
                  <a:spcPct val="0"/>
                </a:spcBef>
              </a:pPr>
              <a:t>14</a:t>
            </a:fld>
            <a:endParaRPr lang="en-US" altLang="en-US" smtClean="0">
              <a:latin typeface="Arial" charset="0"/>
            </a:endParaRPr>
          </a:p>
        </p:txBody>
      </p:sp>
    </p:spTree>
    <p:extLst>
      <p:ext uri="{BB962C8B-B14F-4D97-AF65-F5344CB8AC3E}">
        <p14:creationId xmlns:p14="http://schemas.microsoft.com/office/powerpoint/2010/main" val="382847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some additional common venues for seeking candidates from diverse constituencies.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8CE4BB4-1343-4C3D-91D8-53D7B2355C9C}"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go over some basic points about search committees.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5ED242E-0543-48DC-BD96-7CBF8B5D4329}"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r>
              <a:rPr lang="en-US" altLang="en-US" b="1" smtClean="0"/>
              <a:t>Search committees </a:t>
            </a:r>
            <a:r>
              <a:rPr lang="en-US" altLang="en-US" smtClean="0"/>
              <a:t>are often used to develop position announcements, screen applications, conduct interviews, conduct reference checks, and make recommendations to the hiring authority about whom to hire for a position. </a:t>
            </a:r>
          </a:p>
          <a:p>
            <a:endParaRPr lang="en-US" altLang="en-US" smtClean="0"/>
          </a:p>
          <a:p>
            <a:r>
              <a:rPr lang="en-US" altLang="en-US" smtClean="0"/>
              <a:t>The hiring authority provides the charge to the search committee. That charge by the hiring authority sets the stage for how the search committee will operate. This slide provides a list of things search committees might be charged to do. However, academic unit bylaws and/or the hiring authority often determine the specific role of a search committee. For additional information, please refer to </a:t>
            </a:r>
            <a:r>
              <a:rPr lang="en-US" altLang="en-US" u="sng" smtClean="0"/>
              <a:t>ACD 111-01: Faculty Voting Rights.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04AEA83-801B-4B0A-B57A-64A64CBD318C}"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endParaRPr lang="en-US" altLang="en-US" dirty="0" smtClean="0"/>
          </a:p>
          <a:p>
            <a:pPr>
              <a:defRPr/>
            </a:pPr>
            <a:r>
              <a:rPr lang="en-US" altLang="en-US" b="1" dirty="0" smtClean="0"/>
              <a:t>Critical steps for the search committee include</a:t>
            </a:r>
            <a:r>
              <a:rPr lang="en-US" altLang="en-US" dirty="0" smtClean="0"/>
              <a:t>: </a:t>
            </a:r>
          </a:p>
          <a:p>
            <a:pPr>
              <a:defRPr/>
            </a:pPr>
            <a:r>
              <a:rPr lang="en-US" altLang="en-US" dirty="0" smtClean="0"/>
              <a:t>• Actively recruit applicants for the position. A passive search committee, merely waiting for applications to come, is rarely successful in finding the best applicants or the best hire.  </a:t>
            </a:r>
          </a:p>
          <a:p>
            <a:pPr>
              <a:defRPr/>
            </a:pPr>
            <a:r>
              <a:rPr lang="en-US" altLang="en-US" dirty="0" smtClean="0"/>
              <a:t>• Determine whether to offer applicants who submit incomplete applications the opportunity to provide the missing application material; this should be done consistently so that either all applicants missing some part of the application material are provided this opportunity or no applicant is provided this opportunity. </a:t>
            </a:r>
          </a:p>
          <a:p>
            <a:pPr>
              <a:defRPr/>
            </a:pPr>
            <a:r>
              <a:rPr lang="en-US" altLang="en-US" dirty="0" smtClean="0"/>
              <a:t>• Normally only the chair of the committee will communicate with applicants about the status of their application and/or the recruitment process. </a:t>
            </a:r>
          </a:p>
          <a:p>
            <a:pPr>
              <a:defRPr/>
            </a:pPr>
            <a:r>
              <a:rPr lang="en-US" altLang="en-US" dirty="0" smtClean="0"/>
              <a:t>• Assure appropriate confidentiality at each stage of the search; see Appendix A of the Faculty and Academic Professional Search Handbook for information about the use of emails in the search process. </a:t>
            </a:r>
          </a:p>
          <a:p>
            <a:pPr>
              <a:defRPr/>
            </a:pPr>
            <a:r>
              <a:rPr lang="en-US" altLang="en-US" dirty="0" smtClean="0"/>
              <a:t>• Develop criteria to use in evaluating whether applicants meet the required and desired qualifications </a:t>
            </a:r>
            <a:r>
              <a:rPr lang="en-US" altLang="en-US" b="1" dirty="0" smtClean="0"/>
              <a:t>before </a:t>
            </a:r>
            <a:r>
              <a:rPr lang="en-US" altLang="en-US" dirty="0" smtClean="0"/>
              <a:t>evaluating applications, and assure each committee member uses these criteria; see Appendix E of the Faculty and Academic Professional Search Handbook for information about screening criteria. </a:t>
            </a:r>
          </a:p>
          <a:p>
            <a:pPr>
              <a:defRPr/>
            </a:pPr>
            <a:r>
              <a:rPr lang="en-US" altLang="en-US" dirty="0" smtClean="0"/>
              <a:t>• Develop an interview agenda, including questions, for search committee interviews; </a:t>
            </a:r>
            <a:r>
              <a:rPr lang="en-US" altLang="en-US" b="1" dirty="0" smtClean="0"/>
              <a:t>assure each individual interviewed is asked the same basic set of questions.  However, each interview may follow up on different ideas and themes that emerge specific to the individual’s answers.</a:t>
            </a:r>
            <a:endParaRPr lang="en-US" altLang="en-US" dirty="0" smtClean="0"/>
          </a:p>
          <a:p>
            <a:pPr>
              <a:defRPr/>
            </a:pPr>
            <a:r>
              <a:rPr lang="en-US" altLang="en-US" dirty="0" smtClean="0"/>
              <a:t>• While the Committee Chair should try to attend all interview functions, at least on person from the search committee should attend all interview functions (unless the function is a one-on-one meeting) to assure inappropriate questions/topics are prevented; see Appendix F of the Faculty and Academic Professional Search Handbook.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EC10E5C-FB30-4A6F-9E2A-5A96DE6E5B24}"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https://www.youtube.com/watch?v=g3Dh2Bzi2ag&amp;feature=youtu.be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22BC0FD-E9DC-4C21-B729-6FFA75F447FB}" type="slidenum">
              <a:rPr lang="en-US" smtClean="0"/>
              <a:pPr>
                <a:defRPr/>
              </a:pPr>
              <a:t>19</a:t>
            </a:fld>
            <a:endParaRPr lang="en-US" dirty="0"/>
          </a:p>
        </p:txBody>
      </p:sp>
    </p:spTree>
    <p:extLst>
      <p:ext uri="{BB962C8B-B14F-4D97-AF65-F5344CB8AC3E}">
        <p14:creationId xmlns:p14="http://schemas.microsoft.com/office/powerpoint/2010/main" val="828829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let’s discuss some important elements of the search process.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890DE18-09B9-40F3-B720-5F08A0116AF1}" type="slidenum">
              <a:rPr lang="en-US" altLang="en-US" smtClean="0">
                <a:latin typeface="Arial" charset="0"/>
              </a:rPr>
              <a:pPr eaLnBrk="1" hangingPunct="1">
                <a:spcBef>
                  <a:spcPct val="0"/>
                </a:spcBef>
              </a:pPr>
              <a:t>20</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2BC0FD-E9DC-4C21-B729-6FFA75F447FB}" type="slidenum">
              <a:rPr lang="en-US" smtClean="0"/>
              <a:pPr>
                <a:defRPr/>
              </a:pPr>
              <a:t>2</a:t>
            </a:fld>
            <a:endParaRPr lang="en-US" dirty="0"/>
          </a:p>
        </p:txBody>
      </p:sp>
    </p:spTree>
    <p:extLst>
      <p:ext uri="{BB962C8B-B14F-4D97-AF65-F5344CB8AC3E}">
        <p14:creationId xmlns:p14="http://schemas.microsoft.com/office/powerpoint/2010/main" val="97086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t>
            </a:r>
            <a:r>
              <a:rPr lang="en-US" altLang="en-US" b="1" i="1" smtClean="0"/>
              <a:t>Faculty and Academic Professional Search Plan </a:t>
            </a:r>
            <a:r>
              <a:rPr lang="en-US" altLang="en-US" smtClean="0"/>
              <a:t>is the summary statement of the strategy and techniques to be employed during the search. Since the unit hiring authority bears responsibility for the conduct of the search, the FAP-SP is initiated and approved by the hiring authority. </a:t>
            </a:r>
          </a:p>
          <a:p>
            <a:endParaRPr lang="en-US" altLang="en-US" smtClean="0"/>
          </a:p>
          <a:p>
            <a:r>
              <a:rPr lang="en-US" altLang="en-US" smtClean="0"/>
              <a:t>The FAP-SP is submitted to the Office of Equity and Inclusion for assignment of a job order number and posting to the ASU employment website.  </a:t>
            </a:r>
            <a:r>
              <a:rPr lang="en-US" altLang="en-US" b="1" smtClean="0"/>
              <a:t>Any ad copy </a:t>
            </a:r>
            <a:r>
              <a:rPr lang="en-US" altLang="en-US" smtClean="0"/>
              <a:t>developed to support external recruitment efforts must be submitted with the FAP-SP, and </a:t>
            </a:r>
            <a:r>
              <a:rPr lang="en-US" altLang="en-US" b="1" smtClean="0"/>
              <a:t>must be submitted to OEI and posted on ASU page </a:t>
            </a:r>
            <a:r>
              <a:rPr lang="en-US" altLang="en-US" b="1" u="sng" smtClean="0"/>
              <a:t>before</a:t>
            </a:r>
            <a:r>
              <a:rPr lang="en-US" altLang="en-US" b="1" smtClean="0"/>
              <a:t> posting at other sites.</a:t>
            </a:r>
            <a:endParaRPr lang="en-US" altLang="en-US" smtClean="0"/>
          </a:p>
          <a:p>
            <a:endParaRPr lang="en-US" altLang="en-US" smtClean="0"/>
          </a:p>
          <a:p>
            <a:r>
              <a:rPr lang="en-US" altLang="en-US" smtClean="0"/>
              <a:t>Comments:</a:t>
            </a:r>
          </a:p>
          <a:p>
            <a:r>
              <a:rPr lang="en-US" altLang="en-US" smtClean="0"/>
              <a:t>It is the policy of ASU to promote open and competitive searches for all faculty and staff hires. The FAP-SP creates an important record that demonstrates the recruitment strategies used to create a qualified, diverse and inclusive applicant pool.  We have a commitment to advertise in minority outlets and we expect to see those used in search plans.</a:t>
            </a:r>
          </a:p>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0E32CF1-BF7E-4CC8-A7F5-371AACCEE902}" type="slidenum">
              <a:rPr lang="en-US" altLang="en-US" smtClean="0">
                <a:latin typeface="Arial" charset="0"/>
              </a:rPr>
              <a:pPr eaLnBrk="1" hangingPunct="1">
                <a:spcBef>
                  <a:spcPct val="0"/>
                </a:spcBef>
              </a:pPr>
              <a:t>21</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Your search is framed around three key statements:</a:t>
            </a:r>
          </a:p>
          <a:p>
            <a:pPr marL="181240" indent="-181240">
              <a:buFont typeface="Arial" pitchFamily="34" charset="0"/>
              <a:buChar char="•"/>
              <a:defRPr/>
            </a:pPr>
            <a:r>
              <a:rPr lang="en-US" dirty="0" smtClean="0"/>
              <a:t>Essential functions</a:t>
            </a:r>
          </a:p>
          <a:p>
            <a:pPr marL="181240" indent="-181240">
              <a:buFont typeface="Arial" pitchFamily="34" charset="0"/>
              <a:buChar char="•"/>
              <a:defRPr/>
            </a:pPr>
            <a:r>
              <a:rPr lang="en-US" dirty="0" smtClean="0"/>
              <a:t>Required qualifications</a:t>
            </a:r>
          </a:p>
          <a:p>
            <a:pPr marL="181240" indent="-181240">
              <a:buFont typeface="Arial" pitchFamily="34" charset="0"/>
              <a:buChar char="•"/>
              <a:defRPr/>
            </a:pPr>
            <a:r>
              <a:rPr lang="en-US" dirty="0" smtClean="0"/>
              <a:t>Desired qualifications</a:t>
            </a:r>
          </a:p>
          <a:p>
            <a:pPr>
              <a:buFont typeface="Arial" pitchFamily="34" charset="0"/>
              <a:buNone/>
              <a:defRPr/>
            </a:pPr>
            <a:endParaRPr lang="en-US" dirty="0" smtClean="0"/>
          </a:p>
          <a:p>
            <a:pPr>
              <a:buFont typeface="Arial" pitchFamily="34" charset="0"/>
              <a:buNone/>
              <a:defRPr/>
            </a:pPr>
            <a:r>
              <a:rPr lang="en-US" dirty="0" smtClean="0"/>
              <a:t>Let’s look at these.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A92635C-A524-41F1-B5CD-7AC49A52C4CD}"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243840" y="4560570"/>
            <a:ext cx="682752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altLang="en-US" sz="800" b="1"/>
              <a:t>The Americans with Disabilities Act (ADA) requires ASU to identify the essential functions for all positions. </a:t>
            </a:r>
            <a:endParaRPr lang="en-US" altLang="en-US" sz="800"/>
          </a:p>
          <a:p>
            <a:pPr>
              <a:lnSpc>
                <a:spcPct val="120000"/>
              </a:lnSpc>
              <a:spcBef>
                <a:spcPct val="0"/>
              </a:spcBef>
            </a:pPr>
            <a:r>
              <a:rPr lang="en-US" altLang="en-US" sz="800"/>
              <a:t>• the core or critical duties of a position that, in effect, define the job; </a:t>
            </a:r>
          </a:p>
          <a:p>
            <a:pPr>
              <a:lnSpc>
                <a:spcPct val="120000"/>
              </a:lnSpc>
              <a:spcBef>
                <a:spcPct val="0"/>
              </a:spcBef>
            </a:pPr>
            <a:r>
              <a:rPr lang="en-US" altLang="en-US" sz="800"/>
              <a:t>• used in helping determine whether a requested accommodation for a disability is appropriate; and </a:t>
            </a:r>
          </a:p>
          <a:p>
            <a:pPr>
              <a:lnSpc>
                <a:spcPct val="120000"/>
              </a:lnSpc>
              <a:spcBef>
                <a:spcPct val="0"/>
              </a:spcBef>
            </a:pPr>
            <a:r>
              <a:rPr lang="en-US" altLang="en-US" sz="800"/>
              <a:t>• used in assisting the determination of whether an applicant can perform or an employee is performing the job, with or without accommodations. </a:t>
            </a:r>
          </a:p>
          <a:p>
            <a:pPr>
              <a:lnSpc>
                <a:spcPct val="120000"/>
              </a:lnSpc>
              <a:spcBef>
                <a:spcPct val="0"/>
              </a:spcBef>
            </a:pPr>
            <a:endParaRPr lang="en-US" altLang="en-US" sz="800" b="1"/>
          </a:p>
          <a:p>
            <a:pPr>
              <a:lnSpc>
                <a:spcPct val="120000"/>
              </a:lnSpc>
              <a:spcBef>
                <a:spcPct val="0"/>
              </a:spcBef>
            </a:pPr>
            <a:r>
              <a:rPr lang="en-US" altLang="en-US" sz="800" b="1"/>
              <a:t>The following are the federally defined criteria for determining essential functions of a position: </a:t>
            </a:r>
          </a:p>
          <a:p>
            <a:pPr>
              <a:lnSpc>
                <a:spcPct val="120000"/>
              </a:lnSpc>
              <a:spcBef>
                <a:spcPct val="0"/>
              </a:spcBef>
            </a:pPr>
            <a:r>
              <a:rPr lang="en-US" altLang="en-US" sz="800"/>
              <a:t>• the reason the job exists is to perform a particular function (e.g., clean rooms for a custodial position); </a:t>
            </a:r>
          </a:p>
          <a:p>
            <a:pPr>
              <a:lnSpc>
                <a:spcPct val="120000"/>
              </a:lnSpc>
              <a:spcBef>
                <a:spcPct val="0"/>
              </a:spcBef>
            </a:pPr>
            <a:r>
              <a:rPr lang="en-US" altLang="en-US" sz="800"/>
              <a:t>• there are a limited number of employees available among whom the performance of a job function can be distributed (e.g., perform medical examinations for a physician position); </a:t>
            </a:r>
          </a:p>
          <a:p>
            <a:pPr>
              <a:lnSpc>
                <a:spcPct val="120000"/>
              </a:lnSpc>
              <a:spcBef>
                <a:spcPct val="0"/>
              </a:spcBef>
            </a:pPr>
            <a:r>
              <a:rPr lang="en-US" altLang="en-US" sz="800"/>
              <a:t>• function may be highly specialized so that a person is hired for his/her expertise or ability to perform a particular function (e.g., conduct DNA testing for a research specialist position); </a:t>
            </a:r>
          </a:p>
          <a:p>
            <a:pPr>
              <a:lnSpc>
                <a:spcPct val="120000"/>
              </a:lnSpc>
              <a:spcBef>
                <a:spcPct val="0"/>
              </a:spcBef>
            </a:pPr>
            <a:r>
              <a:rPr lang="en-US" altLang="en-US" sz="800"/>
              <a:t>• employer’s judgment that a function is essential (e.g., answer phones for a receptionist position); </a:t>
            </a:r>
          </a:p>
          <a:p>
            <a:pPr>
              <a:lnSpc>
                <a:spcPct val="120000"/>
              </a:lnSpc>
              <a:spcBef>
                <a:spcPct val="0"/>
              </a:spcBef>
            </a:pPr>
            <a:r>
              <a:rPr lang="en-US" altLang="en-US" sz="800"/>
              <a:t>• the amount of time spent on the job performing the function makes it essential (e.g., provide programming to create reports for a computer programmer position); </a:t>
            </a:r>
          </a:p>
          <a:p>
            <a:pPr>
              <a:lnSpc>
                <a:spcPct val="120000"/>
              </a:lnSpc>
              <a:spcBef>
                <a:spcPct val="0"/>
              </a:spcBef>
            </a:pPr>
            <a:r>
              <a:rPr lang="en-US" altLang="en-US" sz="800"/>
              <a:t>• the consequences of not requiring the incumbent to perform the function make it essential (e.g., landing planes for a pilot position); </a:t>
            </a:r>
          </a:p>
          <a:p>
            <a:pPr>
              <a:lnSpc>
                <a:spcPct val="120000"/>
              </a:lnSpc>
              <a:spcBef>
                <a:spcPct val="0"/>
              </a:spcBef>
            </a:pPr>
            <a:r>
              <a:rPr lang="en-US" altLang="en-US" sz="800"/>
              <a:t>• the work experience of past incumbents in the job makes a function essential (e.g., maintain budget information for a program coordinator position); and </a:t>
            </a:r>
          </a:p>
          <a:p>
            <a:pPr>
              <a:lnSpc>
                <a:spcPct val="120000"/>
              </a:lnSpc>
              <a:spcBef>
                <a:spcPct val="0"/>
              </a:spcBef>
            </a:pPr>
            <a:r>
              <a:rPr lang="en-US" altLang="en-US" sz="800"/>
              <a:t>• the current work experience of incumbents in similar jobs (e.g., provide word processing for an office assistant position). </a:t>
            </a:r>
          </a:p>
          <a:p>
            <a:endParaRPr lang="en-US" altLang="en-US" sz="800"/>
          </a:p>
          <a:p>
            <a:r>
              <a:rPr lang="en-US" altLang="en-US" sz="800" b="1"/>
              <a:t>Essential Functions and Required Qualifications </a:t>
            </a:r>
            <a:r>
              <a:rPr lang="en-US" altLang="en-US" sz="800"/>
              <a:t>– too often we structure our advertisements around minimums we would never really be satisfied with.  Therefore, essential functions and required should be based on what it is we expect the faculty member or AP to actually do.  If, for example, the position requires external funding to be successful in this position then the required quals need to state something like “must have demonstrated interest in and willingness to compete in external competitive grant competitions from appropriate federal and other sources” if a new Ph.D. and perhaps for experienced faculty for more senior ranks something like “must have demonstrated sustained success in securing external funding from federal and other agencies as principal investigator”  For the new Ph.D., the measure of interest and willingness could be the person participated in writing grants or helping to write grants as a doc student, worked on external grants and understands the need, etc.  You determine what constitutes demonstrated interest and willingness.  Could be that it must be reflected in the applicant’s cover letter for the position explaining how their work would be advanced through external funding.  For the experienced person could be number of grants funded as PI over the last 5 years.  If employing graduate students is an important criteria from external funding, then seek such people who have a record of doing that.  Just don’t set essential functions and minimums that are not really practical – the language of minimum and desired does not really serve us well – you should think in terms of necessary and optimum as better ways to distinguish what you should be thinking about in preparing the advertisement and screening process.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855E9B9-4413-4C83-AD1E-0DFE0418FCD8}"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Qualifications </a:t>
            </a:r>
          </a:p>
          <a:p>
            <a:r>
              <a:rPr lang="en-US" altLang="en-US" smtClean="0"/>
              <a:t>Qualifications are the education, experience, and/or knowledge needed to perform the essential functions of a position. Key issues to consider in developing qualifications are: </a:t>
            </a:r>
          </a:p>
          <a:p>
            <a:endParaRPr lang="en-US" altLang="en-US" smtClean="0"/>
          </a:p>
          <a:p>
            <a:r>
              <a:rPr lang="en-US" altLang="en-US" smtClean="0"/>
              <a:t>• State qualifications clearly and distinguish between required qualifications and desired qualifications. </a:t>
            </a:r>
          </a:p>
          <a:p>
            <a:r>
              <a:rPr lang="en-US" altLang="en-US" smtClean="0"/>
              <a:t>• Required qualifications should assure that applicants can perform the required essential functions of the position.  These need to be specific (measurable) enough to assure the hiring authority that applicants have the necessary education, experience, and/or knowledge to perform the essential functions.  See Appendix D of the Faculty and Academic Professional Search Handbook for assistance in developing qualifications. </a:t>
            </a:r>
          </a:p>
          <a:p>
            <a:r>
              <a:rPr lang="en-US" altLang="en-US" smtClean="0"/>
              <a:t>• An applicant must meet the required/minimum qualifications to be eligible for an interview. </a:t>
            </a:r>
          </a:p>
          <a:p>
            <a:endParaRPr lang="en-US" altLang="en-US" smtClean="0"/>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B6B048C-067B-4DA4-A000-F7CCDD2F63DC}" type="slidenum">
              <a:rPr lang="en-US" altLang="en-US" smtClean="0">
                <a:latin typeface="Arial" charset="0"/>
              </a:rPr>
              <a:pPr eaLnBrk="1" hangingPunct="1">
                <a:spcBef>
                  <a:spcPct val="0"/>
                </a:spcBef>
              </a:pPr>
              <a:t>24</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b="1" smtClean="0"/>
              <a:t>Desired qualifications </a:t>
            </a:r>
            <a:r>
              <a:rPr lang="en-US" altLang="en-US" smtClean="0"/>
              <a:t>are a further refinement of the required qualifications or additional qualifications that would enhance an applicant’s ability to perform the essential functions of a position (e.g., research emphasis in a particular sub-discipline, particular grant record – from NIH, etc.). These desired qualifications represent aspects that you believe would greatly enhance the possibility of future career success for an applicant. However, you may find that the most qualified applicant possesses fewer (or none) of these desired qualifications than some other applicants; instead, the person has additional or unforeseen attributes that make success even more likely for that person. </a:t>
            </a:r>
          </a:p>
          <a:p>
            <a:endParaRPr lang="en-US" altLang="en-US" smtClean="0"/>
          </a:p>
          <a:p>
            <a:r>
              <a:rPr lang="en-US" altLang="en-US" smtClean="0"/>
              <a:t>The initial assessment of applicants is based on whether applicants meet the required/minimum qualifications; secondary assessment may be based on whether applicants meet the desired qualifications, as well as whether other unique attributes are present. </a:t>
            </a:r>
          </a:p>
          <a:p>
            <a:endParaRPr lang="en-US" altLang="en-US" smtClean="0"/>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EF67B42-755C-40CA-8803-0879E7B8CC76}"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some legal requirements on how you get the word out about your search. Let’s look at those.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D7FD650-7C60-4C5D-9E21-ED98A0FD091E}" type="slidenum">
              <a:rPr lang="en-US" altLang="en-US" smtClean="0">
                <a:latin typeface="Arial" charset="0"/>
              </a:rPr>
              <a:pPr eaLnBrk="1" hangingPunct="1">
                <a:spcBef>
                  <a:spcPct val="0"/>
                </a:spcBef>
              </a:pPr>
              <a:t>26</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be successful, you have to use a mix of venues and approaches in getting the word out. This is both required by federal law and by common sense. </a:t>
            </a:r>
          </a:p>
          <a:p>
            <a:pPr eaLnBrk="1" hangingPunct="1">
              <a:spcBef>
                <a:spcPct val="0"/>
              </a:spcBef>
            </a:pPr>
            <a:endParaRPr lang="en-US" altLang="en-US" smtClean="0"/>
          </a:p>
          <a:p>
            <a:r>
              <a:rPr lang="en-US" altLang="en-US" smtClean="0"/>
              <a:t>The hiring authority should strategically advertise positions to assure a well-qualified and diverse applicant pool. An analysis of available recruitment sources should be conducted that includes recruitment resource target audience, cost, advance time required to place announcements as well as the intervening time to actual publication/posting, and whether the source is recognized and regularly viewed by potential applicants. </a:t>
            </a:r>
          </a:p>
          <a:p>
            <a:endParaRPr lang="en-US" altLang="en-US" smtClean="0"/>
          </a:p>
          <a:p>
            <a:r>
              <a:rPr lang="en-US" altLang="en-US" smtClean="0"/>
              <a:t>Examples of advertising sources include but are not limited to publications, other colleges/universities, Web sites, listservs, professional organizations, special committees and caucuses within organizations, employment assistance organizations, diversity organizations, mailing lists of organizational memberships, and direct contact with potential applicants or with individuals from whom nominations are sought. </a:t>
            </a:r>
          </a:p>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2A29B8-1F60-45C2-AEFE-3A92A4BA8804}"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r>
              <a:rPr lang="en-US" altLang="en-US" smtClean="0"/>
              <a:t>Searches that may lead to the hiring of an individual who is not eligible to work in the U.S. have specific advertising requirements. Nearly all faculty searches can expect non-U.S. applicants. </a:t>
            </a:r>
          </a:p>
          <a:p>
            <a:endParaRPr lang="en-US" altLang="en-US" smtClean="0"/>
          </a:p>
          <a:p>
            <a:r>
              <a:rPr lang="en-US" altLang="en-US" smtClean="0"/>
              <a:t>Send a copy of the advertisement to the Office of Equity &amp; Inclusion for immediate posting to the ASU Job Opportunities Web page. (Note: This is not for approval purposes, but to ensure compliance with a federal regulation that requires government contractors to advertise internally to allow for promotional opportunities.  </a:t>
            </a:r>
            <a:r>
              <a:rPr lang="en-US" altLang="en-US" b="1" smtClean="0"/>
              <a:t>REMEMBER: Sending the advertisement to OEI must happen before the ad is posted in other sources.</a:t>
            </a:r>
            <a:r>
              <a:rPr lang="en-US" altLang="en-US" smtClean="0"/>
              <a:t>) </a:t>
            </a:r>
          </a:p>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30551BB-283B-4B25-B166-90A63D478C68}"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endParaRPr lang="en-US" altLang="en-US" dirty="0" smtClean="0"/>
          </a:p>
          <a:p>
            <a:pPr>
              <a:defRPr/>
            </a:pPr>
            <a:r>
              <a:rPr lang="en-US" altLang="en-US" b="1" dirty="0" smtClean="0"/>
              <a:t>Excerpt from US Department of Labor’s Foreign Labor Certification FAQs:</a:t>
            </a:r>
          </a:p>
          <a:p>
            <a:pPr>
              <a:defRPr/>
            </a:pPr>
            <a:endParaRPr lang="en-US" altLang="en-US" b="1" dirty="0" smtClean="0"/>
          </a:p>
          <a:p>
            <a:pPr>
              <a:defRPr/>
            </a:pPr>
            <a:r>
              <a:rPr lang="en-US" altLang="en-US" i="1" dirty="0" smtClean="0"/>
              <a:t>Is the employer permitted to use an electronic or web-based national professional journal instead of a print journal when conducting recruitment under the Department of Labor (Department) regulations at 20 Code of Federal Regulations (CFR) § 656.18, Optional special recruitment and documentation procedures for college and university teachers?</a:t>
            </a:r>
          </a:p>
          <a:p>
            <a:pPr>
              <a:defRPr/>
            </a:pPr>
            <a:endParaRPr lang="en-US" altLang="en-US" dirty="0" smtClean="0"/>
          </a:p>
          <a:p>
            <a:pPr>
              <a:defRPr/>
            </a:pPr>
            <a:r>
              <a:rPr lang="en-US" altLang="en-US" dirty="0" smtClean="0"/>
              <a:t>Yes, an employer may use an electronic or web-based national professional journal to satisfy the regulatory provision at 20 CFR § 656.18(b)(3), which requires use of a national professional journal for advertisements for college or university teachers. The advertisement for the job opportunity for which certification is sought must be posted for at least 30 calendar days on the journal's website. Documentation of the placement of an advertisement in an electronic or web-based national professional journal must include evidence of the start and end dates of the advertisement placement and the text of the advertisement.</a:t>
            </a:r>
          </a:p>
          <a:p>
            <a:pPr>
              <a:defRPr/>
            </a:pPr>
            <a:endParaRPr lang="en-US" altLang="en-US" dirty="0" smtClean="0"/>
          </a:p>
          <a:p>
            <a:pPr>
              <a:defRPr/>
            </a:pPr>
            <a:r>
              <a:rPr lang="en-US" altLang="en-US" dirty="0" smtClean="0"/>
              <a:t>Revised September 28, 2011</a:t>
            </a:r>
          </a:p>
          <a:p>
            <a:pPr>
              <a:defRPr/>
            </a:pPr>
            <a:r>
              <a:rPr lang="en-US" altLang="en-US" dirty="0" smtClean="0"/>
              <a:t>_ _ _ _ _ _ _ _ _ _ _ _ _ _ _ _ _</a:t>
            </a:r>
          </a:p>
          <a:p>
            <a:pPr>
              <a:defRPr/>
            </a:pPr>
            <a:endParaRPr lang="en-US" altLang="en-US" dirty="0" smtClean="0"/>
          </a:p>
          <a:p>
            <a:pPr eaLnBrk="1" hangingPunct="1">
              <a:spcBef>
                <a:spcPct val="0"/>
              </a:spcBef>
              <a:defRPr/>
            </a:pPr>
            <a:r>
              <a:rPr lang="en-US" altLang="en-US" dirty="0" smtClean="0"/>
              <a:t>The UD DOL does not maintain a list of national professional journals that can be consulted to determine if the outlet a given discipline wishes to use satisfies the Department’s standard.  However, based on the past experiences of ASU and other institutions, </a:t>
            </a:r>
            <a:r>
              <a:rPr lang="en-US" altLang="en-US" b="1" i="1" dirty="0" smtClean="0"/>
              <a:t>The Chronicle of Higher Education </a:t>
            </a:r>
            <a:r>
              <a:rPr lang="en-US" altLang="en-US" dirty="0" smtClean="0"/>
              <a:t>appears to satisfy the requirement.  Generally, the more recognizable the publication, the higher probability of avoiding an audit, so other examples of national professional journals might include: MLA (Modern Language Association), JOE (Jobs for Economists) and specialized academic journals which are read by others in the field.</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7963212-E55D-4172-AC56-7E58EFACF520}"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must get documentation of start and stop end dates for electronic advertisements that show the span of dates the ad was posted electronically. This can be done by printing a “screen shot” on the first and last days of the web posting. </a:t>
            </a:r>
          </a:p>
          <a:p>
            <a:endParaRPr lang="en-US" altLang="en-US" smtClean="0"/>
          </a:p>
          <a:p>
            <a:r>
              <a:rPr lang="en-US" altLang="en-US" smtClean="0"/>
              <a:t>Failure to meet this “30-day rule” could result (and has resulted!) in the search having to begin again.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13EF5F8-DAC5-486C-934B-9EBB17E0A47D}"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2BC0FD-E9DC-4C21-B729-6FFA75F447FB}" type="slidenum">
              <a:rPr lang="en-US" smtClean="0"/>
              <a:pPr>
                <a:defRPr/>
              </a:pPr>
              <a:t>3</a:t>
            </a:fld>
            <a:endParaRPr lang="en-US" dirty="0"/>
          </a:p>
        </p:txBody>
      </p:sp>
    </p:spTree>
    <p:extLst>
      <p:ext uri="{BB962C8B-B14F-4D97-AF65-F5344CB8AC3E}">
        <p14:creationId xmlns:p14="http://schemas.microsoft.com/office/powerpoint/2010/main" val="268835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must use </a:t>
            </a:r>
            <a:r>
              <a:rPr lang="en-US" altLang="en-US" b="1" smtClean="0"/>
              <a:t>more</a:t>
            </a:r>
            <a:r>
              <a:rPr lang="en-US" altLang="en-US" smtClean="0"/>
              <a:t> than the single national or print advertisement in order to satisfy the Department of Labor expectations for advertising positions that my lead to hiring a non-U.S. citizen. This need to use more than one source is the norm, and, to be successful, you should really use several sources.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88D6515-FD22-4A7C-8860-D1269141DB42}" type="slidenum">
              <a:rPr lang="en-US" altLang="en-US" smtClean="0">
                <a:latin typeface="Arial" charset="0"/>
              </a:rPr>
              <a:pPr eaLnBrk="1" hangingPunct="1">
                <a:spcBef>
                  <a:spcPct val="0"/>
                </a:spcBef>
              </a:pPr>
              <a:t>31</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ability to use a national electronic advertisement in lieu of a print advertisement hinges on whether teaching is a major function of the position (i.e., is the person a “university teacher”?). Many times, Academic Professional positions do not have teaching as a major function. In those cases – faculty or Academic Professional – where teaching is not a major function, you MUST use a national print advertisement or risk having to do the search again if a non-U.S. citizen is proposed for hiring.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4875CBA-7EAA-4E52-B9F7-65222EC000C4}" type="slidenum">
              <a:rPr lang="en-US" altLang="en-US" smtClean="0">
                <a:latin typeface="Arial" charset="0"/>
              </a:rPr>
              <a:pPr eaLnBrk="1" hangingPunct="1">
                <a:spcBef>
                  <a:spcPct val="0"/>
                </a:spcBef>
              </a:pPr>
              <a:t>32</a:t>
            </a:fld>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Again, you must use several venues, regardless of whether the national ad is electronic or print.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4CD66CB-85FD-4807-94B6-73825C9B8ECC}" type="slidenum">
              <a:rPr lang="en-US" altLang="en-US" smtClean="0">
                <a:latin typeface="Arial" charset="0"/>
              </a:rPr>
              <a:pPr eaLnBrk="1" hangingPunct="1">
                <a:spcBef>
                  <a:spcPct val="0"/>
                </a:spcBef>
              </a:pPr>
              <a:t>33</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r>
              <a:rPr lang="en-US" altLang="en-US" b="1" smtClean="0"/>
              <a:t>EO/AA Statements </a:t>
            </a:r>
          </a:p>
          <a:p>
            <a:r>
              <a:rPr lang="en-US" altLang="en-US" smtClean="0"/>
              <a:t>Federal affirmative action regulations require inclusion of an equal opportunity statement in all ASU publications, including advertisements. The following statement must be included in advertisements and openings </a:t>
            </a:r>
            <a:r>
              <a:rPr lang="en-US" altLang="en-US" b="1" smtClean="0"/>
              <a:t>verbatim</a:t>
            </a:r>
            <a:r>
              <a:rPr lang="en-US" altLang="en-US" smtClean="0"/>
              <a:t>: </a:t>
            </a:r>
          </a:p>
          <a:p>
            <a:endParaRPr lang="en-US" altLang="en-US" i="1" smtClean="0">
              <a:latin typeface="Times New Roman" pitchFamily="18" charset="0"/>
              <a:cs typeface="Times New Roman" pitchFamily="18" charset="0"/>
            </a:endParaRPr>
          </a:p>
          <a:p>
            <a:r>
              <a:rPr lang="en-US" altLang="en-US" i="1">
                <a:latin typeface="Times New Roman" pitchFamily="18" charset="0"/>
                <a:cs typeface="Times New Roman" pitchFamily="18" charset="0"/>
              </a:rPr>
              <a:t>Arizona State University is a VEVRAA Federal Contractor and an Equal Opportunity/ Affirmative Action Employer. All qualified applicants will be considered without regard to race, color, sex, religion, national origin, disability, protected veteran status, or any other basis protected by law</a:t>
            </a:r>
            <a:r>
              <a:rPr lang="en-US" altLang="en-US" sz="1500" i="1"/>
              <a:t>.</a:t>
            </a:r>
          </a:p>
          <a:p>
            <a:endParaRPr lang="en-US" altLang="en-US" smtClean="0"/>
          </a:p>
          <a:p>
            <a:r>
              <a:rPr lang="en-US" altLang="en-US" smtClean="0"/>
              <a:t>For electronic advertisements, please create hyperlinks from this EO/AA statement to ASU’s full non-discrimination statement (ACD 401) located on the ASU website at </a:t>
            </a:r>
            <a:r>
              <a:rPr lang="en-US" altLang="en-US" smtClean="0">
                <a:hlinkClick r:id="rId3"/>
              </a:rPr>
              <a:t>https://www.asu.edu/aad/manuals/acd/acd401.html</a:t>
            </a:r>
            <a:r>
              <a:rPr lang="en-US" altLang="en-US" smtClean="0"/>
              <a:t>  and a link to the Title IX statement found at </a:t>
            </a:r>
            <a:r>
              <a:rPr lang="en-US" altLang="en-US" smtClean="0">
                <a:hlinkClick r:id="rId4"/>
              </a:rPr>
              <a:t>https://www.asu.edu/titleIX/</a:t>
            </a:r>
            <a:r>
              <a:rPr lang="en-US" altLang="en-US" smtClean="0"/>
              <a: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0793903-D808-4CFC-8C1A-7DB206B298DF}" type="slidenum">
              <a:rPr lang="en-US" altLang="en-US" smtClean="0">
                <a:latin typeface="Arial" charset="0"/>
              </a:rPr>
              <a:pPr eaLnBrk="1" hangingPunct="1">
                <a:spcBef>
                  <a:spcPct val="0"/>
                </a:spcBef>
              </a:pPr>
              <a:t>34</a:t>
            </a:fld>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we’ll look at considerations that go into setting search deadlines.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C947186-1C6C-447D-AB1E-5D870712DECD}" type="slidenum">
              <a:rPr lang="en-US" altLang="en-US" smtClean="0">
                <a:latin typeface="Arial" charset="0"/>
              </a:rPr>
              <a:pPr eaLnBrk="1" hangingPunct="1">
                <a:spcBef>
                  <a:spcPct val="0"/>
                </a:spcBef>
              </a:pPr>
              <a:t>35</a:t>
            </a:fld>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Application deadlines provide applicants assurance that the unit will treat them consistently as well as offer a general timeline for assessing when interviews might occur. </a:t>
            </a:r>
          </a:p>
          <a:p>
            <a:pPr>
              <a:defRPr/>
            </a:pPr>
            <a:endParaRPr lang="en-US" altLang="en-US" dirty="0" smtClean="0"/>
          </a:p>
          <a:p>
            <a:pPr>
              <a:defRPr/>
            </a:pPr>
            <a:r>
              <a:rPr lang="en-US" altLang="en-US" dirty="0" smtClean="0"/>
              <a:t>There is a “right” way and a “wrong” way to specify a rolling deadline. </a:t>
            </a:r>
          </a:p>
          <a:p>
            <a:pPr>
              <a:defRPr/>
            </a:pPr>
            <a:r>
              <a:rPr lang="en-US" altLang="en-US" dirty="0" smtClean="0"/>
              <a:t> </a:t>
            </a:r>
          </a:p>
          <a:p>
            <a:pPr>
              <a:defRPr/>
            </a:pPr>
            <a:r>
              <a:rPr lang="en-US" altLang="en-US" dirty="0" smtClean="0"/>
              <a:t>A rolling deadline expressed as “open until filled” is the “wrong” way, since that statement provides no assurance of equal opportunity - perhaps the search is only open “until Bob applies”. </a:t>
            </a:r>
          </a:p>
          <a:p>
            <a:pPr>
              <a:defRPr/>
            </a:pPr>
            <a:r>
              <a:rPr lang="en-US" altLang="en-US" dirty="0" smtClean="0"/>
              <a:t>The “right” way to express a rolling deadline is similar to the following:</a:t>
            </a:r>
          </a:p>
          <a:p>
            <a:pPr marL="241653">
              <a:defRPr/>
            </a:pPr>
            <a:r>
              <a:rPr lang="en-US" altLang="en-US" b="1" i="1" dirty="0" smtClean="0"/>
              <a:t>Application deadline is January 15, 2013; if not filled, every two weeks thereafter until search is closed. </a:t>
            </a:r>
          </a:p>
          <a:p>
            <a:pPr marL="241653">
              <a:defRPr/>
            </a:pPr>
            <a:r>
              <a:rPr lang="en-US" altLang="en-US" b="1" i="1" dirty="0" smtClean="0"/>
              <a:t>Applications will be reviewed beginning January 15, 2013; if not filled, reviews will occur on the first of the month thereafter until search is closed</a:t>
            </a:r>
            <a:r>
              <a:rPr lang="en-US" altLang="en-US" b="1" dirty="0" smtClean="0"/>
              <a:t>. </a:t>
            </a:r>
          </a:p>
          <a:p>
            <a:pPr>
              <a:defRPr/>
            </a:pPr>
            <a:endParaRPr lang="en-US" altLang="en-US" b="1" i="1" dirty="0" smtClean="0"/>
          </a:p>
          <a:p>
            <a:pPr eaLnBrk="1" hangingPunct="1">
              <a:spcBef>
                <a:spcPct val="0"/>
              </a:spcBef>
              <a:defRPr/>
            </a:pPr>
            <a:r>
              <a:rPr lang="en-US" altLang="en-US" dirty="0" smtClean="0"/>
              <a:t>The “two weeks” mentioned here is an example of what might be done; you can also say weekly or monthly or whatever makes sense for your search. </a:t>
            </a:r>
          </a:p>
          <a:p>
            <a:pPr eaLnBrk="1" hangingPunct="1">
              <a:spcBef>
                <a:spcPct val="0"/>
              </a:spcBef>
              <a:defRPr/>
            </a:pPr>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8C4DC19-CD5D-4B37-A90F-B4CF2F22F7FC}" type="slidenum">
              <a:rPr lang="en-US" altLang="en-US" smtClean="0">
                <a:latin typeface="Arial" charset="0"/>
              </a:rPr>
              <a:pPr eaLnBrk="1" hangingPunct="1">
                <a:spcBef>
                  <a:spcPct val="0"/>
                </a:spcBef>
              </a:pPr>
              <a:t>36</a:t>
            </a:fld>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Recruitment period: </a:t>
            </a:r>
          </a:p>
          <a:p>
            <a:endParaRPr lang="en-US" altLang="en-US" smtClean="0"/>
          </a:p>
          <a:p>
            <a:r>
              <a:rPr lang="en-US" altLang="en-US" smtClean="0"/>
              <a:t>If you are advertising for a month or less, ACD 505-06 provides minimum periods </a:t>
            </a:r>
            <a:r>
              <a:rPr lang="en-US" altLang="en-US" b="1" smtClean="0"/>
              <a:t>from </a:t>
            </a:r>
            <a:r>
              <a:rPr lang="en-US" altLang="en-US" smtClean="0"/>
              <a:t>the date the last ad/announcement appears in the advertising source (or is received by the advertising source in the case of notification of organizations/schools/individuals) </a:t>
            </a:r>
            <a:r>
              <a:rPr lang="en-US" altLang="en-US" b="1" smtClean="0"/>
              <a:t>to</a:t>
            </a:r>
            <a:r>
              <a:rPr lang="en-US" altLang="en-US" smtClean="0"/>
              <a:t> the deadline date. Those minimums are:</a:t>
            </a:r>
          </a:p>
          <a:p>
            <a:pPr algn="ctr"/>
            <a:r>
              <a:rPr lang="en-US" altLang="en-US" smtClean="0"/>
              <a:t>Local/State: 5 calendar days </a:t>
            </a:r>
          </a:p>
          <a:p>
            <a:pPr algn="ctr"/>
            <a:r>
              <a:rPr lang="en-US" altLang="en-US" smtClean="0"/>
              <a:t>Regional: 10 calendar days </a:t>
            </a:r>
          </a:p>
          <a:p>
            <a:pPr algn="ctr"/>
            <a:r>
              <a:rPr lang="en-US" altLang="en-US" smtClean="0"/>
              <a:t>National/International: 14 calendar days </a:t>
            </a:r>
          </a:p>
          <a:p>
            <a:pPr eaLnBrk="1" hangingPunct="1">
              <a:spcBef>
                <a:spcPct val="0"/>
              </a:spcBef>
            </a:pPr>
            <a:endParaRPr lang="en-US" altLang="en-US" smtClean="0"/>
          </a:p>
          <a:p>
            <a:pPr eaLnBrk="1" hangingPunct="1">
              <a:spcBef>
                <a:spcPct val="0"/>
              </a:spcBef>
            </a:pPr>
            <a:r>
              <a:rPr lang="en-US" altLang="en-US" smtClean="0"/>
              <a:t>If you are advertising for more than a month, the deadline may be as early as 30 days after the advertisement first appears </a:t>
            </a:r>
            <a:r>
              <a:rPr lang="en-US" altLang="en-US" b="1" i="1" smtClean="0"/>
              <a:t>plus</a:t>
            </a:r>
            <a:r>
              <a:rPr lang="en-US" altLang="en-US" smtClean="0"/>
              <a:t> the minimum time span noted above for local, regional, or national searches (which, for example, would be 30 + 14 = 44 days for a national search). </a:t>
            </a:r>
          </a:p>
          <a:p>
            <a:pPr eaLnBrk="1" hangingPunct="1">
              <a:spcBef>
                <a:spcPct val="0"/>
              </a:spcBef>
            </a:pPr>
            <a:endParaRPr lang="en-US" altLang="en-US" smtClean="0"/>
          </a:p>
          <a:p>
            <a:pPr eaLnBrk="1" hangingPunct="1">
              <a:spcBef>
                <a:spcPct val="0"/>
              </a:spcBef>
            </a:pPr>
            <a:endParaRPr lang="en-US" altLang="en-US" b="1"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1CAD766-A19F-439E-AA57-7550773C8FE2}" type="slidenum">
              <a:rPr lang="en-US" altLang="en-US" smtClean="0">
                <a:latin typeface="Arial" charset="0"/>
              </a:rPr>
              <a:pPr eaLnBrk="1" hangingPunct="1">
                <a:spcBef>
                  <a:spcPct val="0"/>
                </a:spcBef>
              </a:pPr>
              <a:t>37</a:t>
            </a:fld>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let’s look at the next important form: the Applicant List.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43D9495-2C2F-41D9-9E2B-8AECCF7ED8D2}" type="slidenum">
              <a:rPr lang="en-US" altLang="en-US" smtClean="0">
                <a:latin typeface="Arial" charset="0"/>
              </a:rPr>
              <a:pPr eaLnBrk="1" hangingPunct="1">
                <a:spcBef>
                  <a:spcPct val="0"/>
                </a:spcBef>
              </a:pPr>
              <a:t>38</a:t>
            </a:fld>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purpose of the Applicant List is to document the names and demographic data of all applicants for a Faculty or Academic Professional position, along with the reasons that an applicant was interviewed (or not interviewed) and hired (or not hired). Every person who applies goes on this list, regardless of whether the person provided all the required materials for a complete application or not. </a:t>
            </a:r>
          </a:p>
          <a:p>
            <a:pPr eaLnBrk="1" hangingPunct="1">
              <a:spcBef>
                <a:spcPct val="0"/>
              </a:spcBef>
            </a:pPr>
            <a:endParaRPr lang="en-US" altLang="en-US" smtClean="0"/>
          </a:p>
          <a:p>
            <a:r>
              <a:rPr lang="en-US" altLang="en-US" smtClean="0"/>
              <a:t>You may download form from  </a:t>
            </a:r>
            <a:r>
              <a:rPr lang="en-US" altLang="en-US" smtClean="0">
                <a:hlinkClick r:id="rId3"/>
              </a:rPr>
              <a:t>http://www.asu.edu/hr/forms/Applicantlist.doc</a:t>
            </a:r>
            <a:r>
              <a:rPr lang="en-US" altLang="en-US" smtClean="0"/>
              <a:t>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1D20822-D278-4FD8-8610-245E66AC47AA}" type="slidenum">
              <a:rPr lang="en-US" altLang="en-US" smtClean="0">
                <a:latin typeface="Arial" charset="0"/>
              </a:rPr>
              <a:pPr eaLnBrk="1" hangingPunct="1">
                <a:spcBef>
                  <a:spcPct val="0"/>
                </a:spcBef>
              </a:pPr>
              <a:t>39</a:t>
            </a:fld>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what the form looks like. The first page describes the form, who fills it out, and the codes for various pieces of information provided for each applicant. </a:t>
            </a:r>
          </a:p>
          <a:p>
            <a:r>
              <a:rPr lang="en-US" altLang="en-US" smtClean="0"/>
              <a:t>The only allowable source for demographic information is the information provided in the applicant’s response to the EEOA survey (see next page). If an applicant did not respond to the survey, DO NOT GUESS at this information based on surname, appearance, etc. Instead, use the code “D” which, as noted on the first page of the form, indicates that applicant did not respond to the survey. </a:t>
            </a:r>
          </a:p>
          <a:p>
            <a:r>
              <a:rPr lang="en-US" altLang="en-US" smtClean="0"/>
              <a:t>The last column also documents the reason that particular applicant  was not hired or not interviewed using the coded reasons provided on the first page of the form. If it turns out that there is a specific reason for non-interview or non-hire that is not provided in the codes, you may add that reason to the list of reasons on the first page of the form, giving it a number on that page, and then just use the number on the form.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015782B-2895-424A-9E0C-FFDC25AB3F20}" type="slidenum">
              <a:rPr lang="en-US" altLang="en-US" smtClean="0">
                <a:latin typeface="Arial" charset="0"/>
              </a:rPr>
              <a:pPr eaLnBrk="1" hangingPunct="1">
                <a:spcBef>
                  <a:spcPct val="0"/>
                </a:spcBef>
              </a:pPr>
              <a:t>40</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are the basic considerations in conducting a search that advances the twin goals of diversity and quality?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CDD8028-1B02-4599-9D81-5AB3589C246C}" type="slidenum">
              <a:rPr lang="en-US" altLang="en-US" smtClean="0">
                <a:latin typeface="Arial" charset="0"/>
              </a:rPr>
              <a:pPr eaLnBrk="1" hangingPunct="1">
                <a:spcBef>
                  <a:spcPct val="0"/>
                </a:spcBef>
              </a:pPr>
              <a:t>4</a:t>
            </a:fld>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a person applies for your position, please respond to the applicant with a request strongly encouraging them to fill out the Equal Economic Opportunity Survey. The survey is at </a:t>
            </a:r>
            <a:r>
              <a:rPr lang="en-US" altLang="en-US" smtClean="0">
                <a:hlinkClick r:id="rId3"/>
              </a:rPr>
              <a:t>http://www.surveymonkey.com/s/PKNDBNX</a:t>
            </a:r>
            <a:r>
              <a:rPr lang="en-US" altLang="en-US" smtClean="0"/>
              <a:t> .</a:t>
            </a:r>
          </a:p>
          <a:p>
            <a:endParaRPr lang="en-US" altLang="en-US" smtClean="0"/>
          </a:p>
          <a:p>
            <a:r>
              <a:rPr lang="en-US" altLang="en-US" smtClean="0"/>
              <a:t>This is the only official source of our data on the diversity of your pool of applicants, so please encourage applicants to volunteer this information. </a:t>
            </a:r>
          </a:p>
          <a:p>
            <a:endParaRPr lang="en-US" altLang="en-US" smtClean="0"/>
          </a:p>
          <a:p>
            <a:r>
              <a:rPr lang="en-US" altLang="en-US" smtClean="0"/>
              <a:t>Be sure to provide the applicant the job order number for your position, the job title, and your department name. </a:t>
            </a:r>
          </a:p>
          <a:p>
            <a:endParaRPr lang="en-US" altLang="en-US" smtClean="0"/>
          </a:p>
          <a:p>
            <a:r>
              <a:rPr lang="en-US" altLang="en-US" b="1" smtClean="0"/>
              <a:t>KEEP THIS EEO SURVEY INFORMATION SEPARATE FROM ALL OTHER APPLICATION MATERIALS.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7A0F73-B82B-4BA3-A621-2D3CF0AB4576}" type="slidenum">
              <a:rPr lang="en-US" altLang="en-US" smtClean="0">
                <a:latin typeface="Arial" charset="0"/>
              </a:rPr>
              <a:pPr eaLnBrk="1" hangingPunct="1">
                <a:spcBef>
                  <a:spcPct val="0"/>
                </a:spcBef>
              </a:pPr>
              <a:t>41</a:t>
            </a:fld>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let’s consider some things that happen as searches reach the most advanced stages of the process. </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A626BAE-92BF-4AB1-9FC3-B00CB4833C79}" type="slidenum">
              <a:rPr lang="en-US" altLang="en-US" smtClean="0">
                <a:latin typeface="Arial" charset="0"/>
              </a:rPr>
              <a:pPr eaLnBrk="1" hangingPunct="1">
                <a:spcBef>
                  <a:spcPct val="0"/>
                </a:spcBef>
              </a:pPr>
              <a:t>42</a:t>
            </a:fld>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406400" y="4560570"/>
            <a:ext cx="6502400" cy="46405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altLang="en-US" b="1" dirty="0" smtClean="0"/>
              <a:t>CHECKING REFERENCES </a:t>
            </a:r>
          </a:p>
          <a:p>
            <a:pPr>
              <a:defRPr/>
            </a:pPr>
            <a:r>
              <a:rPr lang="en-US" altLang="en-US" dirty="0" smtClean="0"/>
              <a:t>Applicant references may be checked at any time during a search based on when this information will be most helpful. The hiring authority should advise search committees as to who is responsible for checking references and when these should be checked. Equal opportunity issues in checking references include the following: </a:t>
            </a:r>
          </a:p>
          <a:p>
            <a:pPr>
              <a:defRPr/>
            </a:pPr>
            <a:endParaRPr lang="en-US" altLang="en-US" dirty="0" smtClean="0"/>
          </a:p>
          <a:p>
            <a:pPr>
              <a:defRPr/>
            </a:pPr>
            <a:r>
              <a:rPr lang="en-US" altLang="en-US" dirty="0" smtClean="0"/>
              <a:t>• When names of references are requested, consistency is needed in the following areas: </a:t>
            </a:r>
          </a:p>
          <a:p>
            <a:pPr lvl="1">
              <a:defRPr/>
            </a:pPr>
            <a:r>
              <a:rPr lang="en-US" altLang="en-US" dirty="0" smtClean="0"/>
              <a:t> --References must be checked for all applicants who make it to the stage of having references checked. </a:t>
            </a:r>
          </a:p>
          <a:p>
            <a:pPr lvl="1">
              <a:defRPr/>
            </a:pPr>
            <a:r>
              <a:rPr lang="en-US" altLang="en-US" dirty="0" smtClean="0"/>
              <a:t>--Applicants should be notified if the search committee plans to contact references beyond those provided by the applicants. </a:t>
            </a:r>
          </a:p>
          <a:p>
            <a:pPr lvl="1">
              <a:defRPr/>
            </a:pPr>
            <a:r>
              <a:rPr lang="en-US" altLang="en-US" dirty="0" smtClean="0"/>
              <a:t>--The same basic job-related questions are asked of each reference (see Appendix F Pre-employment Inquiry Guidelines for issues to avoid in asking reference questions). </a:t>
            </a:r>
          </a:p>
          <a:p>
            <a:pPr lvl="1">
              <a:defRPr/>
            </a:pPr>
            <a:r>
              <a:rPr lang="en-US" altLang="en-US" dirty="0" smtClean="0"/>
              <a:t>--Notes from the conversations with references are taken and kept with the position file; the position file must be kept for three years from the date of hire. </a:t>
            </a:r>
          </a:p>
          <a:p>
            <a:pPr lvl="1">
              <a:defRPr/>
            </a:pPr>
            <a:endParaRPr lang="en-US" altLang="en-US" dirty="0" smtClean="0"/>
          </a:p>
          <a:p>
            <a:pPr>
              <a:defRPr/>
            </a:pPr>
            <a:r>
              <a:rPr lang="en-US" altLang="en-US" dirty="0" smtClean="0"/>
              <a:t>• Reference information may also be obtained for ASU employees who are finalists for a position by requesting a review of performance evaluations in their college or department academic personnel file. </a:t>
            </a:r>
          </a:p>
          <a:p>
            <a:pPr>
              <a:defRPr/>
            </a:pPr>
            <a:endParaRPr lang="en-US" altLang="en-US" dirty="0" smtClean="0"/>
          </a:p>
          <a:p>
            <a:pPr>
              <a:defRPr/>
            </a:pPr>
            <a:r>
              <a:rPr lang="en-US" altLang="en-US" dirty="0" smtClean="0"/>
              <a:t>• Direct knowledge of work performance may be shared by search committee members as part of reference checking; this must be shared for all applicants for whom direct knowledge exists or a decision must be made not to share direct knowledge about any applicant. Direct knowledge may not be used when determining whether the applicant meets qualifications. Direct knowledge includes direct supervision or experience working directly with the applicant. </a:t>
            </a:r>
          </a:p>
          <a:p>
            <a:pPr>
              <a:defRPr/>
            </a:pPr>
            <a:endParaRPr lang="en-US" altLang="en-US" dirty="0" smtClean="0"/>
          </a:p>
          <a:p>
            <a:pPr>
              <a:defRPr/>
            </a:pPr>
            <a:r>
              <a:rPr lang="en-US" altLang="en-US" dirty="0" smtClean="0"/>
              <a:t>• When search committee members receive unsolicited reference information from colleagues, students, etc., the committee must decide whether this information will be shared within the committee; the consistency issue is that information is shared on all applicants for whom unsolicited information has been provided or is not shared for any of the applicants. </a:t>
            </a:r>
          </a:p>
          <a:p>
            <a:pPr eaLnBrk="1" hangingPunct="1">
              <a:spcBef>
                <a:spcPct val="0"/>
              </a:spcBef>
              <a:defRPr/>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8E1E171-1B63-4B47-B4BA-7E0D5AA17C8B}" type="slidenum">
              <a:rPr lang="en-US" altLang="en-US" smtClean="0">
                <a:latin typeface="Arial" charset="0"/>
              </a:rPr>
              <a:pPr eaLnBrk="1" hangingPunct="1">
                <a:spcBef>
                  <a:spcPct val="0"/>
                </a:spcBef>
              </a:pPr>
              <a:t>43</a:t>
            </a:fld>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r>
              <a:rPr lang="en-US" altLang="en-US" b="1" smtClean="0"/>
              <a:t>EVALUATING APPLICATIONS </a:t>
            </a:r>
          </a:p>
          <a:p>
            <a:r>
              <a:rPr lang="en-US" altLang="en-US" smtClean="0"/>
              <a:t>There are multiple methods a search committee can use in evaluating applications; e.g., the committee as a whole can review applications or fewer members may perform this task. The critical equal opportunity issue is assuring </a:t>
            </a:r>
            <a:r>
              <a:rPr lang="en-US" altLang="en-US" b="1" smtClean="0"/>
              <a:t>consistency </a:t>
            </a:r>
            <a:r>
              <a:rPr lang="en-US" altLang="en-US" smtClean="0"/>
              <a:t>toward the applicants in this review process. </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EE92F1-0542-41C1-A72D-1A80F136BDC8}" type="slidenum">
              <a:rPr lang="en-US" altLang="en-US" smtClean="0">
                <a:latin typeface="Arial" charset="0"/>
              </a:rPr>
              <a:pPr eaLnBrk="1" hangingPunct="1">
                <a:spcBef>
                  <a:spcPct val="0"/>
                </a:spcBef>
              </a:pPr>
              <a:t>44</a:t>
            </a:fld>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altLang="en-US" dirty="0" smtClean="0"/>
              <a:t>In all cases, the following guidance applies: </a:t>
            </a:r>
          </a:p>
          <a:p>
            <a:pPr>
              <a:defRPr/>
            </a:pPr>
            <a:r>
              <a:rPr lang="en-US" altLang="en-US" dirty="0" smtClean="0"/>
              <a:t>• All applications still incomplete by the advertised deadline must be set aside; these applicants are not eligible for consideration for the position. The search committee may, however, follow up with applicants who have not submitted all required application material prior to the deadline to encourage them to meet the deadline or to do so by next deadline. </a:t>
            </a:r>
          </a:p>
          <a:p>
            <a:pPr>
              <a:defRPr/>
            </a:pPr>
            <a:r>
              <a:rPr lang="en-US" altLang="en-US" dirty="0" smtClean="0"/>
              <a:t>• Only the information provided via the application material may be used to determine whether an applicant meets advertised  required qualifications. </a:t>
            </a:r>
          </a:p>
          <a:p>
            <a:pPr>
              <a:defRPr/>
            </a:pPr>
            <a:r>
              <a:rPr lang="en-US" altLang="en-US" dirty="0" smtClean="0"/>
              <a:t>• For all complete applications, using the criteria established, determine which applicants do not meet the advertised required/minimum qualifications; only those applicants who meet the required/minimum qualifications are eligible for further consideration for the position. </a:t>
            </a:r>
          </a:p>
          <a:p>
            <a:pPr>
              <a:defRPr/>
            </a:pPr>
            <a:r>
              <a:rPr lang="en-US" altLang="en-US" dirty="0" smtClean="0"/>
              <a:t>• If a degree is a required qualification, it must be complete at the start of the appointment for faculty and academic professional appointments. If a degree is not complete at the time of an employment offer, the hiring department must provide evidence from the degree-granting institution that the degree will be completed by the appointment start date. The department may also use the Instructor ABD option in making the offer.</a:t>
            </a:r>
          </a:p>
          <a:p>
            <a:pPr>
              <a:defRPr/>
            </a:pPr>
            <a:r>
              <a:rPr lang="en-US" altLang="en-US" dirty="0" smtClean="0"/>
              <a:t>• For all applicants who meet the required/minimum qualifications, using the criteria established, determine which applicants meet the desired qualifications. When applicants do not meet all of the desired qualifications, the committee may reassess applicants several times based on factors such as the best mix of desired qualifications or possession of the most critical desired qualifications or other particularly strong achievements/attainments. </a:t>
            </a:r>
          </a:p>
          <a:p>
            <a:pPr>
              <a:defRPr/>
            </a:pPr>
            <a:r>
              <a:rPr lang="en-US" altLang="en-US" dirty="0" smtClean="0"/>
              <a:t>• For applicants meeting all appropriate qualifications, an academic unit may use one or more of the following to make an additional assessment of qualifications to determine which candidates will be interviewed: telephone and/or airport screenings, reference checks, and/or requests for additional material, such as philosophical statements, creative portfolios/tapes (e.g., for art/music positions). Phone or airport screening at this early stage is considered part of the initial qualification review process rather than an interview. </a:t>
            </a:r>
          </a:p>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C060402-9091-45D0-92E6-93E1090967FD}"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CONDUCTING INTERVIEWS </a:t>
            </a:r>
          </a:p>
          <a:p>
            <a:r>
              <a:rPr lang="en-US" altLang="en-US" smtClean="0"/>
              <a:t>Interviews typically involve interactions with multiple employees in a variety of settings. Administrators or peers inside or outside the hiring unit, internal and/or external constituent groups, students, etc., may participate in the interview process in addition to the search committee and hiring authority. Interviews may be on campus, conducted at some other location, or by telephone. The type of interview conducted is based on academic unit bylaws and/or is determined by the hiring authority. </a:t>
            </a:r>
          </a:p>
          <a:p>
            <a:r>
              <a:rPr lang="en-US" altLang="en-US" smtClean="0"/>
              <a:t>There is no minimum number of candidates that should be interviewed for a position. If, for example, a single applicant is far and away clearly the most qualified person, only that person needs to be interviewed. </a:t>
            </a:r>
          </a:p>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B319D39-2098-477E-8A7A-A89D2DCD7E63}" type="slidenum">
              <a:rPr lang="en-US" altLang="en-US" smtClean="0">
                <a:latin typeface="Arial" charset="0"/>
              </a:rPr>
              <a:pPr eaLnBrk="1" hangingPunct="1">
                <a:spcBef>
                  <a:spcPct val="0"/>
                </a:spcBef>
              </a:pPr>
              <a:t>46</a:t>
            </a:fld>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defRPr/>
            </a:pPr>
            <a:r>
              <a:rPr lang="en-US" altLang="en-US" dirty="0" smtClean="0"/>
              <a:t>• The interview method and agenda are the same for all candidates interviewed. The method/agenda of an interview may change, however, depending on whether it is a preliminary interview, initial campus interview, or final campus interview; the consistency of treatment of applicants must be within the interview category. </a:t>
            </a:r>
          </a:p>
          <a:p>
            <a:pPr>
              <a:defRPr/>
            </a:pPr>
            <a:r>
              <a:rPr lang="en-US" altLang="en-US" dirty="0" smtClean="0"/>
              <a:t>• Internal candidates interviewed are treated the same as external candidates interviewed. (Here, “same” means identical in substance. This does not require, to take a ludicrous example, that every candidate be taken to the same restaurant at the same time on the same day of the week and forced to order the same thing.)</a:t>
            </a:r>
          </a:p>
          <a:p>
            <a:pPr>
              <a:defRPr/>
            </a:pPr>
            <a:r>
              <a:rPr lang="en-US" altLang="en-US" dirty="0" smtClean="0"/>
              <a:t>• The same basic set of questions is asked of all candidates interviewed by the search committee; the same basic set of questions (although usually different than those asked by the search committee) is asked of all interviewees by the hiring authority. </a:t>
            </a:r>
          </a:p>
          <a:p>
            <a:pPr>
              <a:defRPr/>
            </a:pPr>
            <a:r>
              <a:rPr lang="en-US" altLang="en-US" dirty="0" smtClean="0"/>
              <a:t>• Search committee members should make every effort to attend all interviews. In the case of an absence or illness, those members who conduct the interview may share their assessment with the absent member(s). </a:t>
            </a:r>
          </a:p>
          <a:p>
            <a:pPr>
              <a:defRPr/>
            </a:pPr>
            <a:r>
              <a:rPr lang="en-US" altLang="en-US" dirty="0" smtClean="0"/>
              <a:t>• Public forums or department/college open forums for candidates may have different individuals attending for each applicant without creating inequities in the search; it is usually impossible to guarantee participation in these situations, and attendees do not have the same role in the search as members of the search committee. </a:t>
            </a:r>
          </a:p>
          <a:p>
            <a:pPr>
              <a:defRPr/>
            </a:pPr>
            <a:r>
              <a:rPr lang="en-US" altLang="en-US" dirty="0" smtClean="0"/>
              <a:t>• Develop a variety of methods to assess candidates during interviews in addition to or instead of question/answer sessions. For example, create a skills assessment exercise involving a typical function of the position, request short presentations when appropriate to the position, or provide written questions and ask for written responses. </a:t>
            </a:r>
          </a:p>
          <a:p>
            <a:pPr>
              <a:defRPr/>
            </a:pPr>
            <a:r>
              <a:rPr lang="en-US" altLang="en-US" dirty="0" smtClean="0"/>
              <a:t>• Tests may not be used as an evaluative tool unless that test has been validated for the position in accordance with the federal Uniform Guidelines on Employee Selection. The Office of Diversity must approve and maintain a copy of the test used to select candidates for employment. </a:t>
            </a:r>
          </a:p>
          <a:p>
            <a:pPr>
              <a:defRPr/>
            </a:pPr>
            <a:r>
              <a:rPr lang="en-US" altLang="en-US" dirty="0" smtClean="0"/>
              <a:t>• If an applicant requests a disability accommodation to participate in an interview, contact the Office of Diversity for assistance before agreeing to or declining the requested accommodation. To avoid an awkward moment, you might say during the email, phone call, etc. where you are arranging the interview, “should you need an accommodation for a disability, please let me know as soon as possible.” </a:t>
            </a:r>
          </a:p>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1214942-21E3-4AE8-B8B2-2644F2DE162E}" type="slidenum">
              <a:rPr lang="en-US" altLang="en-US" smtClean="0">
                <a:latin typeface="Arial" charset="0"/>
              </a:rPr>
              <a:pPr eaLnBrk="1" hangingPunct="1">
                <a:spcBef>
                  <a:spcPct val="0"/>
                </a:spcBef>
              </a:pPr>
              <a:t>47</a:t>
            </a:fld>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https://www.youtube.com/watch?v=xbC4Yd_aljo&amp;feature=youtu.be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22BC0FD-E9DC-4C21-B729-6FFA75F447FB}" type="slidenum">
              <a:rPr lang="en-US" smtClean="0"/>
              <a:pPr>
                <a:defRPr/>
              </a:pPr>
              <a:t>48</a:t>
            </a:fld>
            <a:endParaRPr lang="en-US" dirty="0"/>
          </a:p>
        </p:txBody>
      </p:sp>
    </p:spTree>
    <p:extLst>
      <p:ext uri="{BB962C8B-B14F-4D97-AF65-F5344CB8AC3E}">
        <p14:creationId xmlns:p14="http://schemas.microsoft.com/office/powerpoint/2010/main" val="724294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a:p>
            <a:pPr>
              <a:defRPr/>
            </a:pPr>
            <a:r>
              <a:rPr lang="en-US" altLang="en-US" b="1" dirty="0" smtClean="0"/>
              <a:t>RECORDKEEPING REQUIREMENTS </a:t>
            </a:r>
          </a:p>
          <a:p>
            <a:pPr>
              <a:defRPr/>
            </a:pPr>
            <a:r>
              <a:rPr lang="en-US" altLang="en-US" dirty="0" smtClean="0"/>
              <a:t>All ASU forms, written communications (whether electronic or hard copy), application material, notes, and records related to recruitment for a position, referred to as a position file, must be retained by the academic unit for </a:t>
            </a:r>
            <a:r>
              <a:rPr lang="en-US" altLang="en-US" b="1" dirty="0" smtClean="0"/>
              <a:t>three years from the date of hire. </a:t>
            </a:r>
          </a:p>
          <a:p>
            <a:pPr>
              <a:defRPr/>
            </a:pPr>
            <a:endParaRPr lang="en-US" altLang="en-US" b="1" dirty="0" smtClean="0"/>
          </a:p>
          <a:p>
            <a:pPr>
              <a:defRPr/>
            </a:pPr>
            <a:r>
              <a:rPr lang="en-US" altLang="en-US" b="1" dirty="0" smtClean="0"/>
              <a:t>Equal opportunity surveys sent by a department and returned by applicants must be kept separate from an individual’s application material. </a:t>
            </a:r>
          </a:p>
          <a:p>
            <a:pPr>
              <a:defRPr/>
            </a:pPr>
            <a:endParaRPr lang="en-US" altLang="en-US" b="1" dirty="0"/>
          </a:p>
          <a:p>
            <a:pPr>
              <a:defRPr/>
            </a:pPr>
            <a:r>
              <a:rPr lang="en-US" dirty="0" smtClean="0"/>
              <a:t>Additionally, the </a:t>
            </a:r>
            <a:r>
              <a:rPr lang="en-US" dirty="0"/>
              <a:t>following </a:t>
            </a:r>
            <a:r>
              <a:rPr lang="en-US" dirty="0" smtClean="0"/>
              <a:t>must </a:t>
            </a:r>
            <a:r>
              <a:rPr lang="en-US" dirty="0"/>
              <a:t>be submitted to </a:t>
            </a:r>
            <a:r>
              <a:rPr lang="en-US" dirty="0" smtClean="0"/>
              <a:t>the Office </a:t>
            </a:r>
            <a:r>
              <a:rPr lang="en-US" dirty="0"/>
              <a:t>of </a:t>
            </a:r>
            <a:r>
              <a:rPr lang="en-US" dirty="0" smtClean="0"/>
              <a:t>Equity and Inclusion </a:t>
            </a:r>
            <a:r>
              <a:rPr lang="en-US" dirty="0"/>
              <a:t>within 30 days of the position being filled. </a:t>
            </a:r>
          </a:p>
          <a:p>
            <a:pPr>
              <a:defRPr/>
            </a:pPr>
            <a:endParaRPr lang="en-US" dirty="0"/>
          </a:p>
          <a:p>
            <a:pPr marL="483306" indent="-483306">
              <a:defRPr/>
            </a:pPr>
            <a:r>
              <a:rPr lang="en-US" dirty="0"/>
              <a:t>1.   </a:t>
            </a:r>
            <a:r>
              <a:rPr lang="en-US" b="1" dirty="0"/>
              <a:t>Faculty/Academic Professional Search Plan </a:t>
            </a:r>
            <a:r>
              <a:rPr lang="en-US" dirty="0"/>
              <a:t>form and the </a:t>
            </a:r>
            <a:r>
              <a:rPr lang="en-US" b="1" dirty="0"/>
              <a:t>copy of the advertisement(s</a:t>
            </a:r>
            <a:r>
              <a:rPr lang="en-US" dirty="0"/>
              <a:t>). </a:t>
            </a:r>
          </a:p>
          <a:p>
            <a:pPr marL="483306" indent="-483306">
              <a:defRPr/>
            </a:pPr>
            <a:endParaRPr lang="en-US" sz="600" dirty="0"/>
          </a:p>
          <a:p>
            <a:pPr>
              <a:defRPr/>
            </a:pPr>
            <a:r>
              <a:rPr lang="en-US" dirty="0"/>
              <a:t>2.   The completed </a:t>
            </a:r>
            <a:r>
              <a:rPr lang="en-US" b="1" dirty="0"/>
              <a:t>Applicant List </a:t>
            </a:r>
            <a:r>
              <a:rPr lang="en-US" dirty="0"/>
              <a:t>form.</a:t>
            </a:r>
          </a:p>
          <a:p>
            <a:pPr>
              <a:defRPr/>
            </a:pPr>
            <a:endParaRPr lang="en-US" sz="600" dirty="0"/>
          </a:p>
          <a:p>
            <a:pPr marL="241653" indent="-241653">
              <a:buFontTx/>
              <a:buAutoNum type="arabicPeriod" startAt="3"/>
              <a:defRPr/>
            </a:pPr>
            <a:r>
              <a:rPr lang="en-US" dirty="0"/>
              <a:t>The </a:t>
            </a:r>
            <a:r>
              <a:rPr lang="en-US" dirty="0" err="1"/>
              <a:t>resum</a:t>
            </a:r>
            <a:r>
              <a:rPr lang="en-US" dirty="0" err="1">
                <a:latin typeface="Courier New"/>
                <a:cs typeface="Courier New"/>
              </a:rPr>
              <a:t>é</a:t>
            </a:r>
            <a:r>
              <a:rPr lang="en-US" dirty="0"/>
              <a:t> or </a:t>
            </a:r>
            <a:r>
              <a:rPr lang="en-US" b="1" i="1" dirty="0"/>
              <a:t>curriculum </a:t>
            </a:r>
            <a:r>
              <a:rPr lang="en-US" b="1" i="1" dirty="0" smtClean="0"/>
              <a:t>vitae</a:t>
            </a:r>
            <a:r>
              <a:rPr lang="en-US" i="1" dirty="0" smtClean="0"/>
              <a:t> </a:t>
            </a:r>
            <a:r>
              <a:rPr lang="en-US" dirty="0"/>
              <a:t>of the person(s) hired.</a:t>
            </a:r>
          </a:p>
          <a:p>
            <a:pPr>
              <a:defRPr/>
            </a:pPr>
            <a:endParaRPr lang="en-US" altLang="en-US" b="1"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E72BA76-5B9E-4053-8B6D-817EDE0C0D0D}" type="slidenum">
              <a:rPr lang="en-US" altLang="en-US" smtClean="0">
                <a:latin typeface="Arial" charset="0"/>
              </a:rPr>
              <a:pPr eaLnBrk="1" hangingPunct="1">
                <a:spcBef>
                  <a:spcPct val="0"/>
                </a:spcBef>
              </a:pPr>
              <a:t>49</a:t>
            </a:fld>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  </a:t>
            </a:r>
            <a:endParaRPr lang="en-US" altLang="en-US" smtClean="0"/>
          </a:p>
          <a:p>
            <a:pPr eaLnBrk="1" hangingPunct="1">
              <a:spcBef>
                <a:spcPct val="0"/>
              </a:spcBef>
            </a:pPr>
            <a:r>
              <a:rPr lang="en-US" altLang="en-US" smtClean="0"/>
              <a:t>Visa or residency questions can be referred to the International Students and Scholars Office. </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4BCAA5A-E1BF-4162-AFC2-3BF33882A952}" type="slidenum">
              <a:rPr lang="en-US" altLang="en-US" smtClean="0">
                <a:latin typeface="Arial" charset="0"/>
              </a:rPr>
              <a:pPr eaLnBrk="1" hangingPunct="1">
                <a:spcBef>
                  <a:spcPct val="0"/>
                </a:spcBef>
              </a:pPr>
              <a:t>50</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ASU promotes equal opportunity through affirmative action in employment and educational programs and activities. Discrimination is prohibited on the basis of race, color, religion, national origin, citizenship, sex, sexual orientation, gender identity, age, disability, special disabled veteran status, other protected veteran status, newly separated veteran status, and Vietnam era veteran status. Equal employment opportunity includes but is not limited to recruitment, hiring, promotion, termination, compensation, benefits, transfers, university-sponsored training, education, tuition assistance, and social and recreational programs. </a:t>
            </a:r>
          </a:p>
          <a:p>
            <a:endParaRPr lang="en-US" altLang="en-US" smtClean="0"/>
          </a:p>
          <a:p>
            <a:r>
              <a:rPr lang="en-US" altLang="en-US" smtClean="0"/>
              <a:t>“Equal opportunity” results when </a:t>
            </a:r>
            <a:r>
              <a:rPr lang="en-US" altLang="en-US" b="1" smtClean="0"/>
              <a:t>all applicants are treated consistently </a:t>
            </a:r>
            <a:r>
              <a:rPr lang="en-US" altLang="en-US" smtClean="0"/>
              <a:t>and when </a:t>
            </a:r>
            <a:r>
              <a:rPr lang="en-US" altLang="en-US" b="1" smtClean="0"/>
              <a:t>policy is applied equally to all applicants at each stage of recruitment</a:t>
            </a:r>
            <a:r>
              <a:rPr lang="en-US" altLang="en-US" smtClean="0"/>
              <a:t>. </a:t>
            </a:r>
          </a:p>
          <a:p>
            <a:endParaRPr lang="en-US" altLang="en-US" smtClean="0"/>
          </a:p>
          <a:p>
            <a:r>
              <a:rPr lang="en-US" altLang="en-US" smtClean="0"/>
              <a:t>Occasionally, it may be in the best interests of the university to conduct a “focused recruitment” to designate a candidate for hire without using the process described in this handbook. In such cases, the hiring authority should prepare a brief memo describing the reason(s) for a focused recruitment. For tenure, tenure-track and fixed-year appointments, the Vice Provost for Academic Personnel (or designee) must be consulted. The memo must be maintained in the position file. </a:t>
            </a:r>
            <a:endParaRPr lang="en-US" altLang="en-US" b="1"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0F69765-A9F7-4FE5-A0CC-EFDECB216014}"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Please feel free to send any questions about searches to the Vice Provost for Academic Personnel, Barry.Ritchie@ASU.edu</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3A6F065-782F-4CAC-AA8A-8F0FE9D0979A}" type="slidenum">
              <a:rPr lang="en-US" altLang="en-US" smtClean="0">
                <a:latin typeface="Arial" charset="0"/>
              </a:rPr>
              <a:pPr eaLnBrk="1" hangingPunct="1">
                <a:spcBef>
                  <a:spcPct val="0"/>
                </a:spcBef>
              </a:pPr>
              <a:t>51</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number of very helpful resources for faculty and AP searches are available at </a:t>
            </a:r>
            <a:r>
              <a:rPr lang="en-US" altLang="en-US" smtClean="0">
                <a:hlinkClick r:id="rId3"/>
              </a:rPr>
              <a:t>http://provost.asu.edu/academic_personnel/search</a:t>
            </a:r>
            <a:r>
              <a:rPr lang="en-US" altLang="en-US" smtClean="0"/>
              <a:t> . </a:t>
            </a:r>
          </a:p>
          <a:p>
            <a:endParaRPr lang="en-US" altLang="en-US" smtClean="0"/>
          </a:p>
          <a:p>
            <a:r>
              <a:rPr lang="en-US" altLang="en-US" smtClean="0"/>
              <a:t>For information and a step-by-step guide about university recruitment policies and procedures, please download a current copy of the </a:t>
            </a:r>
            <a:r>
              <a:rPr lang="en-US" altLang="en-US" b="1" i="1" smtClean="0"/>
              <a:t>Faculty and Academic Professional Search Handbook</a:t>
            </a:r>
            <a:r>
              <a:rPr lang="en-US" altLang="en-US" smtClean="0"/>
              <a:t>:</a:t>
            </a:r>
          </a:p>
          <a:p>
            <a:r>
              <a:rPr lang="en-US" altLang="en-US" u="sng" smtClean="0"/>
              <a:t>https://provost.asu.edu/sites/default/files/rss/academic_recruitment/AcademicSearchHandbook10_12_2011.pdf</a:t>
            </a:r>
            <a:endParaRPr lang="en-US" altLang="en-US" sz="1000" u="sng"/>
          </a:p>
          <a:p>
            <a:r>
              <a:rPr lang="en-US" altLang="en-US" smtClean="0"/>
              <a:t>This handbook is designed to guide you through a search in a way that helps you comply fully with the federal, ABOR, and ASU requirements. </a:t>
            </a:r>
          </a:p>
          <a:p>
            <a:endParaRPr lang="en-US" altLang="en-US" sz="1000" u="sng"/>
          </a:p>
          <a:p>
            <a:r>
              <a:rPr lang="en-US" altLang="en-US" smtClean="0"/>
              <a:t>For sample letters and ads and a complete checklist for the recruitment process:  </a:t>
            </a:r>
            <a:r>
              <a:rPr lang="en-US" altLang="en-US" u="sng" smtClean="0"/>
              <a:t>https://provost.asu.edu/forms</a:t>
            </a:r>
          </a:p>
          <a:p>
            <a:endParaRPr lang="en-US" altLang="en-US" u="sng" smtClean="0"/>
          </a:p>
          <a:p>
            <a:r>
              <a:rPr lang="en-US" altLang="en-US" smtClean="0"/>
              <a:t>Other resources may also be found at that site.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57AAC75-B8BC-4458-9196-ADBF8DAEE6E4}"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500" b="1" dirty="0"/>
              <a:t>Diversity &amp; Recruitment Policies &amp; Resources</a:t>
            </a:r>
          </a:p>
          <a:p>
            <a:pPr eaLnBrk="1" hangingPunct="1">
              <a:spcBef>
                <a:spcPct val="0"/>
              </a:spcBef>
              <a:defRPr/>
            </a:pPr>
            <a:endParaRPr lang="en-US" altLang="en-US" sz="1500" dirty="0"/>
          </a:p>
          <a:p>
            <a:pPr>
              <a:defRPr/>
            </a:pPr>
            <a:r>
              <a:rPr lang="en-US" altLang="en-US" dirty="0" smtClean="0"/>
              <a:t>For information about university recruitment policies and procedures, please consult: </a:t>
            </a:r>
            <a:endParaRPr lang="en-US" altLang="en-US" sz="1000" dirty="0"/>
          </a:p>
          <a:p>
            <a:pPr marL="181240" indent="-181240">
              <a:buFont typeface="Arial" panose="020B0604020202020204" pitchFamily="34" charset="0"/>
              <a:buChar char="•"/>
              <a:defRPr/>
            </a:pPr>
            <a:r>
              <a:rPr lang="en-US" altLang="en-US" dirty="0" smtClean="0"/>
              <a:t>Faculty and Academic Professional Search Handbook:</a:t>
            </a:r>
          </a:p>
          <a:p>
            <a:pPr>
              <a:defRPr/>
            </a:pPr>
            <a:r>
              <a:rPr lang="en-US" altLang="en-US" u="sng" dirty="0" smtClean="0"/>
              <a:t>https://provost.asu.edu/sites/default/files/rss/academic_recruitment/AcademicSearchHandbook10_12_2011.pdf</a:t>
            </a:r>
            <a:endParaRPr lang="en-US" altLang="en-US" dirty="0" smtClean="0"/>
          </a:p>
          <a:p>
            <a:pPr marL="181240" indent="-181240">
              <a:buFont typeface="Arial" panose="020B0604020202020204" pitchFamily="34" charset="0"/>
              <a:buChar char="•"/>
              <a:defRPr/>
            </a:pPr>
            <a:r>
              <a:rPr lang="en-US" altLang="en-US" dirty="0" smtClean="0"/>
              <a:t>For related EO/AA policies: </a:t>
            </a:r>
          </a:p>
          <a:p>
            <a:pPr>
              <a:defRPr/>
            </a:pPr>
            <a:r>
              <a:rPr lang="en-US" altLang="en-US" dirty="0" smtClean="0"/>
              <a:t>ACD 401; SPP 101– Equal Opportunity/Affirmative Action </a:t>
            </a:r>
          </a:p>
          <a:p>
            <a:pPr>
              <a:defRPr/>
            </a:pPr>
            <a:r>
              <a:rPr lang="en-US" altLang="en-US" u="sng" dirty="0" smtClean="0"/>
              <a:t>http://www.asu.edu/aad/manuals/acd/acd401.html </a:t>
            </a:r>
            <a:endParaRPr lang="en-US" altLang="en-US" sz="1000" u="sng" dirty="0"/>
          </a:p>
          <a:p>
            <a:pPr marL="181240" indent="-181240">
              <a:buFont typeface="Arial" panose="020B0604020202020204" pitchFamily="34" charset="0"/>
              <a:buChar char="•"/>
              <a:defRPr/>
            </a:pPr>
            <a:r>
              <a:rPr lang="en-US" altLang="en-US" dirty="0" smtClean="0"/>
              <a:t>ACD 405; SPP 105 – Americans with Disabilities </a:t>
            </a:r>
          </a:p>
          <a:p>
            <a:pPr>
              <a:defRPr/>
            </a:pPr>
            <a:r>
              <a:rPr lang="en-US" altLang="en-US" u="sng" dirty="0" smtClean="0"/>
              <a:t>http://www.asu.edu/aad/manuals/acd/acd405.html </a:t>
            </a:r>
          </a:p>
          <a:p>
            <a:pPr>
              <a:defRPr/>
            </a:pPr>
            <a:endParaRPr lang="en-US" altLang="en-US" sz="1000" u="sng" dirty="0"/>
          </a:p>
          <a:p>
            <a:pPr>
              <a:defRPr/>
            </a:pPr>
            <a:r>
              <a:rPr lang="en-US" altLang="en-US" dirty="0" smtClean="0"/>
              <a:t>Arizona Board of Regents policies also address non-discrimination matters:</a:t>
            </a:r>
            <a:endParaRPr lang="en-US" altLang="en-US" sz="1000" dirty="0"/>
          </a:p>
          <a:p>
            <a:pPr marL="181240" indent="-181240">
              <a:buFont typeface="Arial" panose="020B0604020202020204" pitchFamily="34" charset="0"/>
              <a:buChar char="•"/>
              <a:defRPr/>
            </a:pPr>
            <a:r>
              <a:rPr lang="en-US" altLang="en-US" u="sng" dirty="0" smtClean="0"/>
              <a:t>http://azregents.asu.edu/rrc/Policy%20Manual/1-119-Nondiscrimination%20and%20Anti-Harassment.pdf</a:t>
            </a:r>
            <a:endParaRPr lang="en-US" altLang="en-US" sz="1000" dirty="0"/>
          </a:p>
          <a:p>
            <a:pPr marL="181240" indent="-181240">
              <a:buFont typeface="Arial" panose="020B0604020202020204" pitchFamily="34" charset="0"/>
              <a:buChar char="•"/>
              <a:defRPr/>
            </a:pPr>
            <a:r>
              <a:rPr lang="en-US" altLang="en-US" u="sng" dirty="0" smtClean="0"/>
              <a:t>http://azregents.asu.edu/rrc/Policy%20Manual/1-120-Equality%20of%20Opportunity.pdfp://azregents.asu.edu/rrc/Policy%20Manual/1-119-Nondiscrimination%20and%20Anti-Harassment.pdf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8854842-BC53-4DD5-B020-634EA2280848}"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search process seeks to identify the most qualified person possible for the position, with the intent that this person will go on to be very successful at ASU for years to come. </a:t>
            </a:r>
          </a:p>
          <a:p>
            <a:endParaRPr lang="en-US" altLang="en-US" smtClean="0"/>
          </a:p>
          <a:p>
            <a:r>
              <a:rPr lang="en-US" altLang="en-US" smtClean="0"/>
              <a:t>Sometimes a search may not result in a hire in a given year, for various reasons, but that can be the result of a careful review of the pool for the process. In that case, not hiring anyone for a search need not be seen as a failure. </a:t>
            </a:r>
          </a:p>
          <a:p>
            <a:endParaRPr lang="en-US" altLang="en-US" smtClean="0"/>
          </a:p>
          <a:p>
            <a:r>
              <a:rPr lang="en-US" altLang="en-US" smtClean="0"/>
              <a:t>Rather, a search fails when a person is hired who winds up not being successful at ASU because the match between the expectations for the person and expectations for the successful hire in the position was poor. This is what a careful search process seeks to avoid while attempting to find the most qualified person in the most diverse applicant pool possible. In that sense, in such cases the “wrong” person was hired. This failure may not become obvious immediately.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E2550D9-29FF-436D-B3FE-FB17C43F216B}"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is no set bag of magic tricks that leads to success in a search. However, these four practices are broadly applicable to searches, and we’ll talk about each of these more later in the presentation. </a:t>
            </a:r>
          </a:p>
          <a:p>
            <a:endParaRPr lang="en-US" altLang="en-US" smtClean="0"/>
          </a:p>
          <a:p>
            <a:r>
              <a:rPr lang="en-US" altLang="en-US" smtClean="0"/>
              <a:t>The search will pivot about the essential functions and required qualifications you identify.</a:t>
            </a:r>
          </a:p>
          <a:p>
            <a:endParaRPr lang="en-US" altLang="en-US" smtClean="0"/>
          </a:p>
          <a:p>
            <a:r>
              <a:rPr lang="en-US" altLang="en-US" smtClean="0"/>
              <a:t>You cannot find the most qualified applicants without a broad search. A search is </a:t>
            </a:r>
            <a:r>
              <a:rPr lang="en-US" altLang="en-US" b="1" i="1" smtClean="0"/>
              <a:t>an active process</a:t>
            </a:r>
            <a:r>
              <a:rPr lang="en-US" altLang="en-US" smtClean="0"/>
              <a:t> and depends on a search committee’s </a:t>
            </a:r>
            <a:r>
              <a:rPr lang="en-US" altLang="en-US" b="1" i="1" smtClean="0"/>
              <a:t>intentional and determined efforts </a:t>
            </a:r>
            <a:r>
              <a:rPr lang="en-US" altLang="en-US" smtClean="0"/>
              <a:t>to identify and attract the strongest pool of applicants. </a:t>
            </a:r>
          </a:p>
          <a:p>
            <a:endParaRPr lang="en-US" altLang="en-US" smtClean="0"/>
          </a:p>
          <a:p>
            <a:r>
              <a:rPr lang="en-US" altLang="en-US" smtClean="0"/>
              <a:t>You must continually push this aspect of your institutional service toward the top of your tasks each day. The search with which you are involved is being performed in a highly competitive environment, so it is essential to keep this important service contribution on your radar. </a:t>
            </a:r>
          </a:p>
          <a:p>
            <a:endParaRPr lang="en-US" altLang="en-US" smtClean="0"/>
          </a:p>
          <a:p>
            <a:r>
              <a:rPr lang="en-US" altLang="en-US" smtClean="0"/>
              <a:t>Rolling deadlines can keep options open for you, but there is a “right” way and a “wrong” way to specify a rolling deadline. We’ll talk more about that later.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33722F1-D388-412E-8E83-5F2B32FD6FA6}"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246014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339563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237545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8612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38539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277402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163302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237330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200244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xfrm>
            <a:off x="1273175" y="6383338"/>
            <a:ext cx="7772400" cy="457200"/>
          </a:xfrm>
        </p:spPr>
        <p:txBody>
          <a:bodyPr/>
          <a:lstStyle>
            <a:lvl1pPr algn="r">
              <a:defRPr sz="1800">
                <a:solidFill>
                  <a:srgbClr val="FFC000"/>
                </a:solidFill>
              </a:defRPr>
            </a:lvl1pPr>
          </a:lstStyle>
          <a:p>
            <a:pPr>
              <a:defRPr/>
            </a:pPr>
            <a:r>
              <a:rPr lang="en-US"/>
              <a:t>Diversity &amp; Recruitment Training and Certification Program</a:t>
            </a:r>
          </a:p>
        </p:txBody>
      </p:sp>
    </p:spTree>
    <p:extLst>
      <p:ext uri="{BB962C8B-B14F-4D97-AF65-F5344CB8AC3E}">
        <p14:creationId xmlns:p14="http://schemas.microsoft.com/office/powerpoint/2010/main" val="124158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6309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4001C"/>
            </a:gs>
          </a:gsLst>
          <a:lin ang="5400000" scaled="1"/>
        </a:gra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28600"/>
            <a:ext cx="8382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3" name="Rectangle 3"/>
          <p:cNvSpPr>
            <a:spLocks noGrp="1" noChangeArrowheads="1"/>
          </p:cNvSpPr>
          <p:nvPr>
            <p:ph type="body" idx="1"/>
          </p:nvPr>
        </p:nvSpPr>
        <p:spPr bwMode="auto">
          <a:xfrm>
            <a:off x="457200" y="1371600"/>
            <a:ext cx="8382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ftr" sz="quarter" idx="3"/>
          </p:nvPr>
        </p:nvSpPr>
        <p:spPr bwMode="auto">
          <a:xfrm>
            <a:off x="1066800" y="62484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400" b="1">
                <a:solidFill>
                  <a:schemeClr val="bg1"/>
                </a:solidFill>
                <a:effectLst>
                  <a:outerShdw blurRad="38100" dist="38100" dir="2700000" algn="tl">
                    <a:srgbClr val="000000"/>
                  </a:outerShdw>
                </a:effectLst>
                <a:latin typeface="+mn-lt"/>
              </a:defRPr>
            </a:lvl1pPr>
          </a:lstStyle>
          <a:p>
            <a:pPr>
              <a:defRPr/>
            </a:pPr>
            <a:endParaRPr lang="en-US"/>
          </a:p>
        </p:txBody>
      </p:sp>
      <p:sp>
        <p:nvSpPr>
          <p:cNvPr id="1029" name="Rectangle 5"/>
          <p:cNvSpPr>
            <a:spLocks noChangeArrowheads="1"/>
          </p:cNvSpPr>
          <p:nvPr/>
        </p:nvSpPr>
        <p:spPr bwMode="auto">
          <a:xfrm>
            <a:off x="3867150" y="285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0" name="Rectangle 6"/>
          <p:cNvSpPr>
            <a:spLocks noChangeArrowheads="1"/>
          </p:cNvSpPr>
          <p:nvPr/>
        </p:nvSpPr>
        <p:spPr bwMode="auto">
          <a:xfrm>
            <a:off x="525463" y="5900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1" name="Rectangle 7"/>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2" name="Rectangle 8"/>
          <p:cNvSpPr>
            <a:spLocks noChangeArrowheads="1"/>
          </p:cNvSpPr>
          <p:nvPr/>
        </p:nvSpPr>
        <p:spPr bwMode="auto">
          <a:xfrm>
            <a:off x="0" y="6248400"/>
            <a:ext cx="9144000" cy="100013"/>
          </a:xfrm>
          <a:prstGeom prst="rect">
            <a:avLst/>
          </a:prstGeom>
          <a:gradFill rotWithShape="0">
            <a:gsLst>
              <a:gs pos="0">
                <a:srgbClr val="FFAF18"/>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3" name="Picture 9" descr="logo_m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438900"/>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0" r:id="rId9"/>
    <p:sldLayoutId id="2147485119" r:id="rId10"/>
    <p:sldLayoutId id="2147485120" r:id="rId11"/>
  </p:sldLayoutIdLst>
  <p:txStyles>
    <p:titleStyle>
      <a:lvl1pPr algn="ctr" rtl="0" eaLnBrk="0" fontAlgn="base" hangingPunct="0">
        <a:lnSpc>
          <a:spcPct val="90000"/>
        </a:lnSpc>
        <a:spcBef>
          <a:spcPct val="0"/>
        </a:spcBef>
        <a:spcAft>
          <a:spcPct val="0"/>
        </a:spcAft>
        <a:defRPr sz="36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5pPr>
      <a:lvl6pPr marL="457200" algn="ctr" rtl="0" eaLnBrk="1" fontAlgn="base" hangingPunct="1">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6pPr>
      <a:lvl7pPr marL="914400" algn="ctr" rtl="0" eaLnBrk="1" fontAlgn="base" hangingPunct="1">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7pPr>
      <a:lvl8pPr marL="1371600" algn="ctr" rtl="0" eaLnBrk="1" fontAlgn="base" hangingPunct="1">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8pPr>
      <a:lvl9pPr marL="1828800" algn="ctr" rtl="0" eaLnBrk="1" fontAlgn="base" hangingPunct="1">
        <a:lnSpc>
          <a:spcPct val="90000"/>
        </a:lnSpc>
        <a:spcBef>
          <a:spcPct val="0"/>
        </a:spcBef>
        <a:spcAft>
          <a:spcPct val="0"/>
        </a:spcAft>
        <a:defRPr sz="36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istersoftheacadem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http://malcs.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g3Dh2Bzi2ag?rel=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u.edu/aad/manuals/acd/acd401.htm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asu.edu/titleI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asu.edu/hr/forms/Applicantlist.doc"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https://www.youtube.com/embed/xbC4Yd_aljo?rel=0" TargetMode="Externa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ttps://provost.asu.edu/academic-personnel/search"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mailto:http://www.asu.edu/aad/manuals/acd/acd401.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http://www.asu.edu/aad/manuals/acd/acd405.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33400"/>
            <a:ext cx="8534400" cy="5638800"/>
          </a:xfrm>
        </p:spPr>
        <p:txBody>
          <a:bodyPr/>
          <a:lstStyle/>
          <a:p>
            <a:pPr eaLnBrk="1" hangingPunct="1">
              <a:defRPr/>
            </a:pPr>
            <a:r>
              <a:rPr lang="en-US" sz="4800" dirty="0" smtClean="0">
                <a:solidFill>
                  <a:srgbClr val="FFC000"/>
                </a:solidFill>
              </a:rPr>
              <a:t>Diversity </a:t>
            </a:r>
            <a:r>
              <a:rPr lang="en-US" sz="3600" dirty="0" smtClean="0">
                <a:solidFill>
                  <a:srgbClr val="FFC000"/>
                </a:solidFill>
              </a:rPr>
              <a:t>&amp; </a:t>
            </a:r>
            <a:r>
              <a:rPr lang="en-US" sz="4800" dirty="0" smtClean="0">
                <a:solidFill>
                  <a:srgbClr val="FFC000"/>
                </a:solidFill>
              </a:rPr>
              <a:t>Recruitment Training and Certification</a:t>
            </a:r>
            <a:br>
              <a:rPr lang="en-US" sz="4800" dirty="0" smtClean="0">
                <a:solidFill>
                  <a:srgbClr val="FFC000"/>
                </a:solidFill>
              </a:rPr>
            </a:br>
            <a:endParaRPr lang="en-US" sz="4800" dirty="0" smtClean="0">
              <a:solidFill>
                <a:srgbClr val="FFC000"/>
              </a:solidFill>
            </a:endParaRPr>
          </a:p>
          <a:p>
            <a:pPr eaLnBrk="1" hangingPunct="1">
              <a:defRPr/>
            </a:pPr>
            <a:r>
              <a:rPr lang="en-US" dirty="0" smtClean="0"/>
              <a:t>Faculty &amp; Academic Professional Positions</a:t>
            </a:r>
          </a:p>
          <a:p>
            <a:pPr eaLnBrk="1" hangingPunct="1">
              <a:defRPr/>
            </a:pPr>
            <a:endParaRPr lang="en-US" sz="2400" dirty="0" smtClean="0">
              <a:solidFill>
                <a:srgbClr val="FFC000"/>
              </a:solidFill>
            </a:endParaRPr>
          </a:p>
          <a:p>
            <a:pPr algn="r" eaLnBrk="1" hangingPunct="1">
              <a:defRPr/>
            </a:pPr>
            <a:endParaRPr lang="en-US" sz="2400" dirty="0" smtClean="0">
              <a:solidFill>
                <a:srgbClr val="FFC000"/>
              </a:solidFill>
            </a:endParaRPr>
          </a:p>
          <a:p>
            <a:pPr algn="l" eaLnBrk="1" hangingPunct="1">
              <a:defRPr/>
            </a:pPr>
            <a:r>
              <a:rPr lang="en-US" sz="2400" dirty="0" smtClean="0">
                <a:solidFill>
                  <a:srgbClr val="FFC000"/>
                </a:solidFill>
              </a:rPr>
              <a:t>							</a:t>
            </a:r>
          </a:p>
          <a:p>
            <a:pPr algn="l" eaLnBrk="1" hangingPunct="1">
              <a:defRPr/>
            </a:pPr>
            <a:endParaRPr lang="en-US" sz="2400" dirty="0" smtClean="0">
              <a:solidFill>
                <a:srgbClr val="FFC000"/>
              </a:solidFill>
            </a:endParaRPr>
          </a:p>
          <a:p>
            <a:pPr algn="r" eaLnBrk="1" hangingPunct="1">
              <a:spcBef>
                <a:spcPts val="0"/>
              </a:spcBef>
              <a:defRPr/>
            </a:pPr>
            <a:r>
              <a:rPr lang="en-US" dirty="0" smtClean="0">
                <a:solidFill>
                  <a:srgbClr val="FFC000"/>
                </a:solidFill>
              </a:rPr>
              <a:t>Office of the University Provost</a:t>
            </a:r>
          </a:p>
          <a:p>
            <a:pPr algn="r" eaLnBrk="1" hangingPunct="1">
              <a:spcBef>
                <a:spcPts val="0"/>
              </a:spcBef>
              <a:defRPr/>
            </a:pPr>
            <a:r>
              <a:rPr lang="en-US" dirty="0" smtClean="0">
                <a:solidFill>
                  <a:srgbClr val="FFC000"/>
                </a:solidFill>
              </a:rPr>
              <a:t>Fall 2018</a:t>
            </a: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590550" y="2516188"/>
            <a:ext cx="8077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eaLnBrk="1" hangingPunct="1">
              <a:spcBef>
                <a:spcPct val="0"/>
              </a:spcBef>
              <a:buFontTx/>
              <a:buNone/>
            </a:pPr>
            <a:r>
              <a:rPr lang="en-US" altLang="en-US" sz="3600">
                <a:solidFill>
                  <a:srgbClr val="FFC000"/>
                </a:solidFill>
              </a:rPr>
              <a:t>Some successful strategies for increasing diversity</a:t>
            </a:r>
            <a:endParaRPr lang="en-US" altLang="en-US" sz="360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371600"/>
          </a:xfrm>
        </p:spPr>
        <p:txBody>
          <a:bodyPr/>
          <a:lstStyle/>
          <a:p>
            <a:pPr>
              <a:defRPr/>
            </a:pPr>
            <a:r>
              <a:rPr lang="en-US" sz="3200" kern="1200" dirty="0" smtClean="0"/>
              <a:t/>
            </a:r>
            <a:br>
              <a:rPr lang="en-US" sz="3200" kern="1200" dirty="0" smtClean="0"/>
            </a:br>
            <a:r>
              <a:rPr lang="en-US" sz="3200" kern="1200" dirty="0" smtClean="0">
                <a:solidFill>
                  <a:srgbClr val="FFC000"/>
                </a:solidFill>
              </a:rPr>
              <a:t>Recruitment strategies </a:t>
            </a:r>
            <a:br>
              <a:rPr lang="en-US" sz="3200" kern="1200" dirty="0" smtClean="0">
                <a:solidFill>
                  <a:srgbClr val="FFC000"/>
                </a:solidFill>
              </a:rPr>
            </a:br>
            <a:r>
              <a:rPr lang="en-US" sz="3200" kern="1200" dirty="0" smtClean="0">
                <a:solidFill>
                  <a:srgbClr val="FFC000"/>
                </a:solidFill>
              </a:rPr>
              <a:t>for enhancing faculty diversity</a:t>
            </a:r>
            <a:r>
              <a:rPr lang="en-US" kern="1200" dirty="0" smtClean="0">
                <a:solidFill>
                  <a:srgbClr val="FFC000"/>
                </a:solidFill>
              </a:rPr>
              <a:t/>
            </a:r>
            <a:br>
              <a:rPr lang="en-US" kern="1200"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457200" y="1066800"/>
            <a:ext cx="8382000" cy="5029200"/>
          </a:xfrm>
        </p:spPr>
        <p:txBody>
          <a:bodyPr/>
          <a:lstStyle/>
          <a:p>
            <a:pPr>
              <a:buFontTx/>
              <a:buNone/>
              <a:defRPr/>
            </a:pPr>
            <a:endParaRPr lang="en-US" sz="500" kern="1200" dirty="0" smtClean="0"/>
          </a:p>
          <a:p>
            <a:pPr>
              <a:defRPr/>
            </a:pPr>
            <a:endParaRPr lang="en-US" sz="2200" kern="1200" dirty="0"/>
          </a:p>
          <a:p>
            <a:pPr>
              <a:defRPr/>
            </a:pPr>
            <a:endParaRPr lang="en-US" sz="2200" kern="1200" dirty="0" smtClean="0"/>
          </a:p>
          <a:p>
            <a:pPr>
              <a:defRPr/>
            </a:pPr>
            <a:r>
              <a:rPr lang="en-US" sz="2200" kern="1200" dirty="0" smtClean="0"/>
              <a:t>Create job descriptions that clearly address ASU’s dedication to diversity so that diverse groups of highly qualified candidates are inclined to apply.</a:t>
            </a:r>
          </a:p>
          <a:p>
            <a:pPr>
              <a:defRPr/>
            </a:pPr>
            <a:endParaRPr lang="en-US" sz="2200" kern="1200" dirty="0" smtClean="0"/>
          </a:p>
          <a:p>
            <a:pPr>
              <a:defRPr/>
            </a:pPr>
            <a:endParaRPr lang="en-US" sz="2200" kern="1200" dirty="0"/>
          </a:p>
          <a:p>
            <a:pPr>
              <a:defRPr/>
            </a:pPr>
            <a:r>
              <a:rPr lang="en-US" sz="2200" kern="1200" dirty="0" smtClean="0"/>
              <a:t>Review programs for premier conferences in your discipline and those of disciplinary organizations.</a:t>
            </a:r>
          </a:p>
          <a:p>
            <a:pPr lvl="1">
              <a:defRPr/>
            </a:pPr>
            <a:r>
              <a:rPr lang="en-US" sz="1800" kern="1200" dirty="0" smtClean="0"/>
              <a:t>When attending these conferences, participate in the various caucuses devoted to diverse fields of study and attend panels that feature faculty and/or graduate students interested in such topics.</a:t>
            </a:r>
          </a:p>
          <a:p>
            <a:pPr>
              <a:defRPr/>
            </a:pPr>
            <a:endParaRPr lang="en-US" sz="2200" kern="1200" dirty="0"/>
          </a:p>
          <a:p>
            <a:pPr>
              <a:defRPr/>
            </a:pPr>
            <a:endParaRPr lang="en-US" sz="500" kern="1200" dirty="0" smtClean="0"/>
          </a:p>
          <a:p>
            <a:pPr>
              <a:defRPr/>
            </a:pPr>
            <a:endParaRPr lang="en-US" sz="500" kern="1200" dirty="0" smtClean="0"/>
          </a:p>
          <a:p>
            <a:pPr>
              <a:defRPr/>
            </a:pPr>
            <a:endParaRPr lang="en-US"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B310"/>
                </a:solidFill>
              </a:rPr>
              <a:t>Further suggestions to identify a diverse pool of candidates</a:t>
            </a:r>
            <a:endParaRPr lang="en-US" dirty="0">
              <a:solidFill>
                <a:srgbClr val="FFB310"/>
              </a:solidFill>
            </a:endParaRPr>
          </a:p>
        </p:txBody>
      </p:sp>
      <p:sp>
        <p:nvSpPr>
          <p:cNvPr id="3" name="Content Placeholder 2"/>
          <p:cNvSpPr>
            <a:spLocks noGrp="1"/>
          </p:cNvSpPr>
          <p:nvPr>
            <p:ph idx="1"/>
          </p:nvPr>
        </p:nvSpPr>
        <p:spPr/>
        <p:txBody>
          <a:bodyPr/>
          <a:lstStyle/>
          <a:p>
            <a:pPr>
              <a:defRPr/>
            </a:pPr>
            <a:endParaRPr lang="en-US" sz="2200" kern="1200" dirty="0" smtClean="0"/>
          </a:p>
          <a:p>
            <a:pPr>
              <a:defRPr/>
            </a:pPr>
            <a:r>
              <a:rPr lang="en-US" sz="2200" kern="1200" dirty="0"/>
              <a:t>Identify the top 5-10 women and minorities publishing in your discipline. </a:t>
            </a:r>
          </a:p>
          <a:p>
            <a:pPr>
              <a:defRPr/>
            </a:pPr>
            <a:endParaRPr lang="en-US" sz="2200" kern="1200" dirty="0" smtClean="0"/>
          </a:p>
          <a:p>
            <a:pPr>
              <a:defRPr/>
            </a:pPr>
            <a:r>
              <a:rPr lang="en-US" sz="2200" kern="1200" dirty="0" smtClean="0"/>
              <a:t>Contact </a:t>
            </a:r>
            <a:r>
              <a:rPr lang="en-US" sz="2200" kern="1200" dirty="0"/>
              <a:t>the top 10 departments in the nation and collaborate to identify: </a:t>
            </a:r>
          </a:p>
          <a:p>
            <a:pPr>
              <a:defRPr/>
            </a:pPr>
            <a:endParaRPr lang="en-US" sz="500" kern="1200" dirty="0"/>
          </a:p>
          <a:p>
            <a:pPr lvl="1">
              <a:defRPr/>
            </a:pPr>
            <a:r>
              <a:rPr lang="en-US" sz="1800" kern="1200" dirty="0"/>
              <a:t>Recent and soon-to-be PhDs and post-docs (as potential new assistant professor hires). </a:t>
            </a:r>
          </a:p>
          <a:p>
            <a:pPr>
              <a:defRPr/>
            </a:pPr>
            <a:endParaRPr lang="en-US" sz="800" kern="1200" dirty="0"/>
          </a:p>
          <a:p>
            <a:pPr lvl="1">
              <a:defRPr/>
            </a:pPr>
            <a:r>
              <a:rPr lang="en-US" sz="1800" kern="1200" dirty="0"/>
              <a:t>Senior scholars (as potential speakers or visiting scholars )</a:t>
            </a:r>
          </a:p>
          <a:p>
            <a:pPr>
              <a:defRPr/>
            </a:pPr>
            <a:endParaRPr lang="en-US" sz="500" kern="1200" dirty="0"/>
          </a:p>
          <a:p>
            <a:pPr>
              <a:defRPr/>
            </a:pPr>
            <a:endParaRPr lang="en-US" sz="500" kern="1200" dirty="0"/>
          </a:p>
          <a:p>
            <a:pPr>
              <a:defRPr/>
            </a:pPr>
            <a:r>
              <a:rPr lang="en-US" sz="2200" kern="1200" dirty="0"/>
              <a:t>From the above efforts, generate a list of 10-15 women and/or minority candidates for potential hire on tenure track. </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kern="1200" dirty="0" smtClean="0"/>
              <a:t/>
            </a:r>
            <a:br>
              <a:rPr lang="en-US" kern="1200" dirty="0" smtClean="0"/>
            </a:br>
            <a:r>
              <a:rPr lang="en-US" kern="1200" dirty="0" smtClean="0"/>
              <a:t> </a:t>
            </a:r>
            <a:r>
              <a:rPr lang="en-US" kern="1200" dirty="0" smtClean="0">
                <a:solidFill>
                  <a:srgbClr val="FFC000"/>
                </a:solidFill>
              </a:rPr>
              <a:t>Advertise in outlets that reflect diverse constituencies</a:t>
            </a:r>
            <a:r>
              <a:rPr lang="en-US" sz="3200" kern="1200" dirty="0" smtClean="0">
                <a:solidFill>
                  <a:srgbClr val="FFC000"/>
                </a:solidFill>
              </a:rPr>
              <a:t/>
            </a:r>
            <a:br>
              <a:rPr lang="en-US" sz="3200" kern="1200"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pPr>
              <a:defRPr/>
            </a:pPr>
            <a:r>
              <a:rPr lang="en-US" sz="2400" dirty="0" smtClean="0">
                <a:solidFill>
                  <a:srgbClr val="FFC000"/>
                </a:solidFill>
              </a:rPr>
              <a:t>General:</a:t>
            </a:r>
            <a:r>
              <a:rPr lang="en-US" sz="2400" dirty="0" smtClean="0"/>
              <a:t>  </a:t>
            </a:r>
            <a:r>
              <a:rPr lang="en-US" sz="2400" i="1" dirty="0" smtClean="0"/>
              <a:t>Diverse: Issues in Higher Education </a:t>
            </a:r>
            <a:r>
              <a:rPr lang="en-US" sz="2400" dirty="0" smtClean="0"/>
              <a:t>(formerly </a:t>
            </a:r>
            <a:r>
              <a:rPr lang="en-US" sz="2400" i="1" dirty="0" smtClean="0"/>
              <a:t>Black Issues in Higher Education</a:t>
            </a:r>
            <a:r>
              <a:rPr lang="en-US" sz="2400" dirty="0" smtClean="0"/>
              <a:t>); see http://diverseeducation.com  (also note their “</a:t>
            </a:r>
            <a:r>
              <a:rPr lang="en-US" sz="2400" i="1" dirty="0" smtClean="0"/>
              <a:t>Top 100 Producers of Minority Degrees</a:t>
            </a:r>
            <a:r>
              <a:rPr lang="en-US" sz="2400" dirty="0" smtClean="0"/>
              <a:t>”)</a:t>
            </a:r>
          </a:p>
          <a:p>
            <a:pPr>
              <a:defRPr/>
            </a:pPr>
            <a:endParaRPr lang="en-US" sz="600" dirty="0" smtClean="0"/>
          </a:p>
          <a:p>
            <a:pPr>
              <a:defRPr/>
            </a:pPr>
            <a:r>
              <a:rPr lang="en-US" sz="2400" dirty="0" smtClean="0">
                <a:solidFill>
                  <a:srgbClr val="FFC000"/>
                </a:solidFill>
              </a:rPr>
              <a:t>Native American</a:t>
            </a:r>
            <a:r>
              <a:rPr lang="en-US" sz="2400" dirty="0">
                <a:solidFill>
                  <a:srgbClr val="FFC000"/>
                </a:solidFill>
              </a:rPr>
              <a:t>:</a:t>
            </a:r>
            <a:r>
              <a:rPr lang="en-US" sz="2400" dirty="0" smtClean="0"/>
              <a:t> </a:t>
            </a:r>
            <a:r>
              <a:rPr lang="en-US" sz="2400" i="1" dirty="0" smtClean="0"/>
              <a:t>Tribal College Journal of American Indian Higher Education</a:t>
            </a:r>
            <a:r>
              <a:rPr lang="en-US" sz="2400" dirty="0" smtClean="0"/>
              <a:t>, </a:t>
            </a:r>
            <a:r>
              <a:rPr lang="en-US" sz="2400" i="1" dirty="0" smtClean="0"/>
              <a:t>Native Peoples Magazine </a:t>
            </a:r>
            <a:r>
              <a:rPr lang="en-US" sz="2400" dirty="0" smtClean="0"/>
              <a:t>(not directly aimed at scholars, but many NA faculty members subscribe), </a:t>
            </a:r>
            <a:r>
              <a:rPr lang="en-US" sz="2400" i="1" dirty="0" smtClean="0"/>
              <a:t>Indian Country Today </a:t>
            </a:r>
            <a:r>
              <a:rPr lang="en-US" sz="2400" dirty="0" smtClean="0"/>
              <a:t>(same as above, international in scope) </a:t>
            </a:r>
            <a:endParaRPr lang="en-US" sz="2400" dirty="0"/>
          </a:p>
          <a:p>
            <a:pPr lvl="1">
              <a:defRPr/>
            </a:pPr>
            <a:r>
              <a:rPr lang="en-US" sz="2000" dirty="0" smtClean="0"/>
              <a:t>Scholarly journals that include ads:  </a:t>
            </a:r>
            <a:r>
              <a:rPr lang="en-US" sz="2000" i="1" dirty="0" smtClean="0"/>
              <a:t>Studies in American Indian Literatures, American Indian Culture and Research Journal, American Indian Quarterly</a:t>
            </a:r>
            <a:r>
              <a:rPr lang="en-US" sz="2000" dirty="0" smtClean="0"/>
              <a:t>, and </a:t>
            </a:r>
            <a:r>
              <a:rPr lang="en-US" sz="2000" i="1" dirty="0" err="1" smtClean="0"/>
              <a:t>Wicazo</a:t>
            </a:r>
            <a:r>
              <a:rPr lang="en-US" sz="2000" i="1" dirty="0" smtClean="0"/>
              <a:t> Sa Review</a:t>
            </a:r>
            <a:r>
              <a:rPr lang="en-US" sz="2000" dirty="0"/>
              <a:t>.</a:t>
            </a:r>
            <a:endParaRPr lang="en-US" sz="2000" dirty="0" smtClean="0"/>
          </a:p>
          <a:p>
            <a:pPr>
              <a:defRPr/>
            </a:pPr>
            <a:endParaRPr lang="en-US" sz="500" dirty="0" smtClean="0"/>
          </a:p>
          <a:p>
            <a:pPr>
              <a:buFontTx/>
              <a:buNone/>
              <a:defRPr/>
            </a:pPr>
            <a:endParaRPr lang="en-US" sz="2000" dirty="0" smtClean="0"/>
          </a:p>
          <a:p>
            <a:pPr>
              <a:buFontTx/>
              <a:buNone/>
              <a:defRPr/>
            </a:pPr>
            <a:r>
              <a:rPr lang="en-US" sz="1400" dirty="0" smtClean="0"/>
              <a:t> </a:t>
            </a: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kern="1200" dirty="0" smtClean="0"/>
              <a:t/>
            </a:r>
            <a:br>
              <a:rPr lang="en-US" kern="1200" dirty="0" smtClean="0"/>
            </a:br>
            <a:r>
              <a:rPr lang="en-US" kern="1200" dirty="0" smtClean="0"/>
              <a:t> </a:t>
            </a:r>
            <a:r>
              <a:rPr lang="en-US" kern="1200" dirty="0" smtClean="0">
                <a:solidFill>
                  <a:srgbClr val="FFC000"/>
                </a:solidFill>
              </a:rPr>
              <a:t>Advertise in outlets that reflect diverse constituencies (cont’d)</a:t>
            </a:r>
            <a:r>
              <a:rPr lang="en-US" sz="3200" kern="1200" dirty="0" smtClean="0">
                <a:solidFill>
                  <a:srgbClr val="FFC000"/>
                </a:solidFill>
              </a:rPr>
              <a:t/>
            </a:r>
            <a:br>
              <a:rPr lang="en-US" sz="3200" kern="1200"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pPr>
              <a:defRPr/>
            </a:pPr>
            <a:r>
              <a:rPr lang="en-US" sz="2400" dirty="0" smtClean="0">
                <a:solidFill>
                  <a:srgbClr val="FFC000"/>
                </a:solidFill>
              </a:rPr>
              <a:t>African American &amp; Ethnic Studies:</a:t>
            </a:r>
            <a:r>
              <a:rPr lang="en-US" sz="2400" dirty="0" smtClean="0"/>
              <a:t> </a:t>
            </a:r>
            <a:r>
              <a:rPr lang="en-US" sz="2400" i="1" dirty="0"/>
              <a:t>Journal of Blacks in Higher Education, African American Review, </a:t>
            </a:r>
            <a:r>
              <a:rPr lang="en-US" sz="2400" i="1" dirty="0" smtClean="0"/>
              <a:t>Meridians, Afro-Hispanic Review, </a:t>
            </a:r>
            <a:r>
              <a:rPr lang="en-US" sz="2400" i="1" dirty="0" err="1" smtClean="0"/>
              <a:t>Callaloo</a:t>
            </a:r>
            <a:r>
              <a:rPr lang="en-US" sz="2400" i="1" dirty="0" smtClean="0"/>
              <a:t>: A Black South Journal of Arts &amp; Letters, CLA Journal</a:t>
            </a:r>
          </a:p>
          <a:p>
            <a:pPr>
              <a:defRPr/>
            </a:pPr>
            <a:r>
              <a:rPr lang="en-US" sz="2400" dirty="0">
                <a:solidFill>
                  <a:srgbClr val="FFC000"/>
                </a:solidFill>
              </a:rPr>
              <a:t>Ethnic &amp; Racial Studies: </a:t>
            </a:r>
            <a:r>
              <a:rPr lang="en-US" sz="2400" i="1" dirty="0" smtClean="0"/>
              <a:t>DuBois Review: Social Science Research on Race, Journal of African American History, Journal of Black Studies, MELUS: The Society for the Study of the Multi-Ethnic Literature of the United States, National Political Science Review, </a:t>
            </a:r>
            <a:r>
              <a:rPr lang="en-US" sz="2400" i="1" dirty="0" err="1" smtClean="0"/>
              <a:t>Phylon</a:t>
            </a:r>
            <a:r>
              <a:rPr lang="en-US" sz="2400" i="1" dirty="0" smtClean="0"/>
              <a:t>, Souls: A Critical Journal of Black Politics, Culture &amp; Society, Urban League Review: State of Black America</a:t>
            </a:r>
            <a:endParaRPr lang="en-US" sz="2400" i="1" dirty="0"/>
          </a:p>
          <a:p>
            <a:pPr>
              <a:defRPr/>
            </a:pPr>
            <a:endParaRPr lang="en-US" sz="500" dirty="0" smtClean="0"/>
          </a:p>
          <a:p>
            <a:pPr>
              <a:buFontTx/>
              <a:buNone/>
              <a:defRPr/>
            </a:pPr>
            <a:endParaRPr lang="en-US" sz="2000" dirty="0" smtClean="0"/>
          </a:p>
          <a:p>
            <a:pPr>
              <a:buFontTx/>
              <a:buNone/>
              <a:defRPr/>
            </a:pPr>
            <a:r>
              <a:rPr lang="en-US" sz="1400" dirty="0" smtClean="0"/>
              <a:t> </a:t>
            </a:r>
          </a:p>
        </p:txBody>
      </p:sp>
    </p:spTree>
    <p:extLst>
      <p:ext uri="{BB962C8B-B14F-4D97-AF65-F5344CB8AC3E}">
        <p14:creationId xmlns:p14="http://schemas.microsoft.com/office/powerpoint/2010/main" val="1918585321"/>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kern="1200" dirty="0" smtClean="0">
                <a:solidFill>
                  <a:srgbClr val="FFC000"/>
                </a:solidFill>
              </a:rPr>
              <a:t>Advertise in outlets that reflect diverse constituencies (cont’d)</a:t>
            </a:r>
            <a:endParaRPr lang="en-US" dirty="0">
              <a:solidFill>
                <a:srgbClr val="FFC000"/>
              </a:solidFill>
            </a:endParaRPr>
          </a:p>
        </p:txBody>
      </p:sp>
      <p:sp>
        <p:nvSpPr>
          <p:cNvPr id="3" name="Content Placeholder 2"/>
          <p:cNvSpPr>
            <a:spLocks noGrp="1"/>
          </p:cNvSpPr>
          <p:nvPr>
            <p:ph idx="1"/>
          </p:nvPr>
        </p:nvSpPr>
        <p:spPr>
          <a:xfrm>
            <a:off x="457200" y="1371600"/>
            <a:ext cx="8382000" cy="4876800"/>
          </a:xfrm>
        </p:spPr>
        <p:txBody>
          <a:bodyPr/>
          <a:lstStyle/>
          <a:p>
            <a:pPr>
              <a:defRPr/>
            </a:pPr>
            <a:r>
              <a:rPr lang="en-US" sz="2400" dirty="0">
                <a:solidFill>
                  <a:srgbClr val="FFC000"/>
                </a:solidFill>
              </a:rPr>
              <a:t>Hispanic: </a:t>
            </a:r>
            <a:r>
              <a:rPr lang="en-US" sz="2400" dirty="0"/>
              <a:t>	</a:t>
            </a:r>
            <a:r>
              <a:rPr lang="en-US" sz="2400" i="1" dirty="0"/>
              <a:t>Hispanic </a:t>
            </a:r>
            <a:r>
              <a:rPr lang="en-US" sz="2400" i="1" dirty="0" smtClean="0"/>
              <a:t>Outlook, </a:t>
            </a:r>
            <a:r>
              <a:rPr lang="en-US" sz="2400" dirty="0" smtClean="0"/>
              <a:t>American </a:t>
            </a:r>
            <a:r>
              <a:rPr lang="en-US" sz="2400" dirty="0"/>
              <a:t>Association of Hispanics in Higher </a:t>
            </a:r>
            <a:r>
              <a:rPr lang="en-US" sz="2400" dirty="0" smtClean="0"/>
              <a:t>Education</a:t>
            </a:r>
          </a:p>
          <a:p>
            <a:pPr>
              <a:defRPr/>
            </a:pPr>
            <a:r>
              <a:rPr lang="en-US" sz="2400" dirty="0">
                <a:solidFill>
                  <a:srgbClr val="FFC000"/>
                </a:solidFill>
              </a:rPr>
              <a:t>Women’s Studies:</a:t>
            </a:r>
            <a:r>
              <a:rPr lang="en-US" sz="2400" dirty="0"/>
              <a:t> </a:t>
            </a:r>
            <a:r>
              <a:rPr lang="en-US" sz="2400" i="1" dirty="0"/>
              <a:t>Feminist Studies, Journal of Women’s History, NWSA Journal, Women’s Review of Books, Women’s Studies International Forum, SIGNS – Journal of Women in Culture &amp; Society</a:t>
            </a:r>
            <a:endParaRPr lang="en-US" sz="600" dirty="0"/>
          </a:p>
          <a:p>
            <a:pPr>
              <a:defRPr/>
            </a:pPr>
            <a:r>
              <a:rPr lang="en-US" sz="2400" dirty="0" err="1" smtClean="0">
                <a:solidFill>
                  <a:srgbClr val="FFC000"/>
                </a:solidFill>
              </a:rPr>
              <a:t>listservs</a:t>
            </a:r>
            <a:r>
              <a:rPr lang="en-US" sz="2400" dirty="0" smtClean="0">
                <a:solidFill>
                  <a:srgbClr val="FFC000"/>
                </a:solidFill>
              </a:rPr>
              <a:t> (low cost) that reach out to diverse populations:</a:t>
            </a:r>
          </a:p>
          <a:p>
            <a:pPr>
              <a:buFontTx/>
              <a:buNone/>
              <a:defRPr/>
            </a:pPr>
            <a:r>
              <a:rPr lang="en-US" sz="2400" dirty="0" smtClean="0"/>
              <a:t>    Sisters of the Academy: </a:t>
            </a:r>
            <a:r>
              <a:rPr lang="en-US" sz="2400" u="sng" dirty="0">
                <a:hlinkClick r:id="rId3"/>
              </a:rPr>
              <a:t>http://www.sistersoftheacademy.org</a:t>
            </a:r>
            <a:r>
              <a:rPr lang="en-US" sz="2400" u="sng" dirty="0" smtClean="0">
                <a:hlinkClick r:id="rId3"/>
              </a:rPr>
              <a:t>/</a:t>
            </a:r>
            <a:r>
              <a:rPr lang="en-US" sz="2400" dirty="0" smtClean="0"/>
              <a:t/>
            </a:r>
            <a:br>
              <a:rPr lang="en-US" sz="2400" dirty="0" smtClean="0"/>
            </a:br>
            <a:r>
              <a:rPr lang="en-US" sz="2400" dirty="0" err="1" smtClean="0"/>
              <a:t>Mujeres</a:t>
            </a:r>
            <a:r>
              <a:rPr lang="en-US" sz="2400" dirty="0" smtClean="0"/>
              <a:t> </a:t>
            </a:r>
            <a:r>
              <a:rPr lang="en-US" sz="2400" dirty="0" err="1" smtClean="0"/>
              <a:t>Activas</a:t>
            </a:r>
            <a:r>
              <a:rPr lang="en-US" sz="2400" dirty="0" smtClean="0"/>
              <a:t> </a:t>
            </a:r>
            <a:r>
              <a:rPr lang="en-US" sz="2400" dirty="0" err="1" smtClean="0"/>
              <a:t>en</a:t>
            </a:r>
            <a:r>
              <a:rPr lang="en-US" sz="2400" dirty="0" smtClean="0"/>
              <a:t> </a:t>
            </a:r>
            <a:r>
              <a:rPr lang="en-US" sz="2400" dirty="0" err="1" smtClean="0"/>
              <a:t>Letras</a:t>
            </a:r>
            <a:r>
              <a:rPr lang="en-US" sz="2400" dirty="0" smtClean="0"/>
              <a:t> y </a:t>
            </a:r>
            <a:r>
              <a:rPr lang="en-US" sz="2400" dirty="0" err="1" smtClean="0"/>
              <a:t>Cambio</a:t>
            </a:r>
            <a:r>
              <a:rPr lang="en-US" sz="2400" dirty="0" smtClean="0"/>
              <a:t> Social (for Latinas and indigenous women):   </a:t>
            </a:r>
            <a:r>
              <a:rPr lang="en-US" sz="2400" u="sng" dirty="0" smtClean="0">
                <a:hlinkClick r:id="rId4"/>
              </a:rPr>
              <a:t>http</a:t>
            </a:r>
            <a:r>
              <a:rPr lang="en-US" sz="2400" u="sng" dirty="0">
                <a:hlinkClick r:id="rId4"/>
              </a:rPr>
              <a:t>://malcs.org/ </a:t>
            </a:r>
            <a:endParaRPr lang="en-US" sz="2400" u="sng" dirty="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eaLnBrk="1" hangingPunct="1">
              <a:spcBef>
                <a:spcPct val="0"/>
              </a:spcBef>
              <a:buFontTx/>
              <a:buNone/>
            </a:pPr>
            <a:r>
              <a:rPr lang="en-US" altLang="en-US" sz="3600">
                <a:solidFill>
                  <a:srgbClr val="FFC000"/>
                </a:solidFill>
              </a:rPr>
              <a:t>Search committees</a:t>
            </a:r>
            <a:endParaRPr lang="en-US" altLang="en-US" sz="360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0"/>
            <a:ext cx="8534400" cy="5943600"/>
          </a:xfrm>
        </p:spPr>
        <p:txBody>
          <a:bodyPr/>
          <a:lstStyle/>
          <a:p>
            <a:pPr eaLnBrk="1" hangingPunct="1">
              <a:defRPr/>
            </a:pPr>
            <a:r>
              <a:rPr lang="en-US" sz="3600" dirty="0" smtClean="0">
                <a:solidFill>
                  <a:srgbClr val="FFC000"/>
                </a:solidFill>
              </a:rPr>
              <a:t>Search committees</a:t>
            </a:r>
            <a:endParaRPr lang="en-US" sz="2000" kern="1200" dirty="0" smtClean="0"/>
          </a:p>
          <a:p>
            <a:pPr marL="236538" indent="-236538" algn="l" eaLnBrk="1" hangingPunct="1">
              <a:buFont typeface="Arial" pitchFamily="34" charset="0"/>
              <a:buChar char="•"/>
              <a:defRPr/>
            </a:pPr>
            <a:r>
              <a:rPr lang="en-US" sz="2400" kern="1200" dirty="0" smtClean="0">
                <a:solidFill>
                  <a:srgbClr val="FFC000"/>
                </a:solidFill>
              </a:rPr>
              <a:t>Hiring authority </a:t>
            </a:r>
            <a:r>
              <a:rPr lang="en-US" sz="2400" kern="1200" dirty="0" smtClean="0"/>
              <a:t>(chair, dean or provost) determines the search committee’s charge in keeping with unit and college bylaws and university policy.</a:t>
            </a:r>
          </a:p>
          <a:p>
            <a:pPr marL="236538" indent="-236538" algn="l" eaLnBrk="1" hangingPunct="1">
              <a:buFont typeface="Arial" pitchFamily="34" charset="0"/>
              <a:buChar char="•"/>
              <a:defRPr/>
            </a:pPr>
            <a:r>
              <a:rPr lang="en-US" sz="2400" kern="1200" dirty="0" smtClean="0">
                <a:solidFill>
                  <a:srgbClr val="FFC000"/>
                </a:solidFill>
              </a:rPr>
              <a:t>Search Committee </a:t>
            </a:r>
            <a:r>
              <a:rPr lang="en-US" sz="2400" kern="1200" dirty="0" smtClean="0"/>
              <a:t>may be asked to:</a:t>
            </a:r>
          </a:p>
          <a:p>
            <a:pPr marL="868363" indent="-342900" algn="l" eaLnBrk="1" hangingPunct="1">
              <a:buFont typeface="Wingdings" pitchFamily="2" charset="2"/>
              <a:buChar char="q"/>
              <a:defRPr/>
            </a:pPr>
            <a:r>
              <a:rPr lang="en-US" sz="2000" kern="1200" dirty="0" smtClean="0"/>
              <a:t>	</a:t>
            </a:r>
            <a:r>
              <a:rPr lang="en-US" sz="2400" b="0" kern="1200" dirty="0" smtClean="0"/>
              <a:t>Develop position announcement(s)</a:t>
            </a:r>
          </a:p>
          <a:p>
            <a:pPr marL="868363" indent="-342900" algn="l" eaLnBrk="1" hangingPunct="1">
              <a:buFont typeface="Wingdings" pitchFamily="2" charset="2"/>
              <a:buChar char="q"/>
              <a:defRPr/>
            </a:pPr>
            <a:r>
              <a:rPr lang="en-US" sz="2400" b="0" kern="1200" dirty="0" smtClean="0"/>
              <a:t>Screen applications </a:t>
            </a:r>
          </a:p>
          <a:p>
            <a:pPr marL="868363" indent="-342900" algn="l" eaLnBrk="1" hangingPunct="1">
              <a:buFont typeface="Wingdings" pitchFamily="2" charset="2"/>
              <a:buChar char="q"/>
              <a:defRPr/>
            </a:pPr>
            <a:r>
              <a:rPr lang="en-US" sz="2400" b="0" kern="1200" dirty="0" smtClean="0"/>
              <a:t>Conduct interviews</a:t>
            </a:r>
          </a:p>
          <a:p>
            <a:pPr marL="868363" indent="-342900" algn="l" eaLnBrk="1" hangingPunct="1">
              <a:buFont typeface="Wingdings" pitchFamily="2" charset="2"/>
              <a:buChar char="q"/>
              <a:defRPr/>
            </a:pPr>
            <a:r>
              <a:rPr lang="en-US" sz="2400" b="0" kern="1200" dirty="0" smtClean="0"/>
              <a:t>	Conduct reference checks</a:t>
            </a:r>
          </a:p>
          <a:p>
            <a:pPr marL="868363" indent="-342900" algn="l" eaLnBrk="1" hangingPunct="1">
              <a:buFont typeface="Wingdings" pitchFamily="2" charset="2"/>
              <a:buChar char="q"/>
              <a:defRPr/>
            </a:pPr>
            <a:r>
              <a:rPr lang="en-US" sz="2400" b="0" kern="1200" dirty="0" smtClean="0"/>
              <a:t>Make reports to the hiring authority.  	 	  </a:t>
            </a:r>
            <a:r>
              <a:rPr lang="en-US" sz="2400" b="0" i="1" kern="1200" dirty="0" smtClean="0"/>
              <a:t>Normally, reports list each candidate’s strengths/weaknesses, but do not rank candidates</a:t>
            </a:r>
            <a:r>
              <a:rPr lang="en-US" sz="2400" b="0" kern="1200" dirty="0" smtClean="0"/>
              <a:t>.</a:t>
            </a:r>
          </a:p>
          <a:p>
            <a:pPr algn="l" eaLnBrk="1" hangingPunct="1">
              <a:buFont typeface="Arial" pitchFamily="34" charset="0"/>
              <a:buChar char="•"/>
              <a:defRPr/>
            </a:pPr>
            <a:endParaRPr lang="en-US" sz="2400" kern="1200" dirty="0" smtClean="0"/>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371600"/>
            <a:ext cx="4224338" cy="4800600"/>
          </a:xfrm>
        </p:spPr>
        <p:txBody>
          <a:bodyPr/>
          <a:lstStyle/>
          <a:p>
            <a:pPr marL="406400" indent="-406400" algn="l">
              <a:defRPr/>
            </a:pPr>
            <a:r>
              <a:rPr lang="en-US" sz="2400" kern="1200" dirty="0" smtClean="0"/>
              <a:t>• 	Actively develop diverse applicant pool for the position </a:t>
            </a:r>
          </a:p>
          <a:p>
            <a:pPr marL="406400" indent="-406400" algn="l">
              <a:defRPr/>
            </a:pPr>
            <a:endParaRPr lang="en-US" sz="500" kern="1200" dirty="0" smtClean="0"/>
          </a:p>
          <a:p>
            <a:pPr marL="406400" indent="-406400" algn="l">
              <a:defRPr/>
            </a:pPr>
            <a:r>
              <a:rPr lang="en-US" sz="2400" kern="1200" dirty="0" smtClean="0"/>
              <a:t>• 	Proactively address incomplete applications</a:t>
            </a:r>
          </a:p>
          <a:p>
            <a:pPr marL="406400" indent="-406400" algn="l">
              <a:defRPr/>
            </a:pPr>
            <a:endParaRPr lang="en-US" sz="500" kern="1200" dirty="0" smtClean="0"/>
          </a:p>
          <a:p>
            <a:pPr marL="406400" indent="-406400" algn="l">
              <a:defRPr/>
            </a:pPr>
            <a:r>
              <a:rPr lang="en-US" sz="2400" kern="1200" dirty="0" smtClean="0"/>
              <a:t>• 	Chair of the committee is the primary contact with applicants </a:t>
            </a:r>
          </a:p>
          <a:p>
            <a:pPr marL="406400" indent="-406400" algn="l">
              <a:defRPr/>
            </a:pPr>
            <a:endParaRPr lang="en-US" sz="500" kern="1200" dirty="0" smtClean="0"/>
          </a:p>
          <a:p>
            <a:pPr marL="406400" indent="-406400" algn="l">
              <a:defRPr/>
            </a:pPr>
            <a:r>
              <a:rPr lang="en-US" sz="2400" kern="1200" dirty="0" smtClean="0"/>
              <a:t>• 	Maintain confidentiality throughout search</a:t>
            </a:r>
          </a:p>
          <a:p>
            <a:pPr marL="406400" indent="-406400" algn="l">
              <a:defRPr/>
            </a:pPr>
            <a:endParaRPr lang="en-US" sz="2400" dirty="0" smtClean="0"/>
          </a:p>
          <a:p>
            <a:pPr eaLnBrk="1" hangingPunct="1">
              <a:spcBef>
                <a:spcPct val="0"/>
              </a:spcBef>
              <a:defRPr/>
            </a:pPr>
            <a:endParaRPr lang="en-US" sz="2400" dirty="0" smtClean="0"/>
          </a:p>
          <a:p>
            <a:pPr algn="l" eaLnBrk="1" hangingPunct="1">
              <a:defRPr/>
            </a:pPr>
            <a:endParaRPr lang="en-US" sz="2400" dirty="0" smtClean="0">
              <a:solidFill>
                <a:srgbClr val="FFC000"/>
              </a:solidFill>
            </a:endParaRPr>
          </a:p>
        </p:txBody>
      </p:sp>
      <p:sp>
        <p:nvSpPr>
          <p:cNvPr id="26627" name="TextBox 1"/>
          <p:cNvSpPr txBox="1">
            <a:spLocks noChangeArrowheads="1"/>
          </p:cNvSpPr>
          <p:nvPr/>
        </p:nvSpPr>
        <p:spPr bwMode="auto">
          <a:xfrm>
            <a:off x="381000" y="1524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eaLnBrk="1" hangingPunct="1">
              <a:spcBef>
                <a:spcPct val="0"/>
              </a:spcBef>
              <a:buFontTx/>
              <a:buNone/>
            </a:pPr>
            <a:r>
              <a:rPr lang="en-US" altLang="en-US" sz="3600">
                <a:solidFill>
                  <a:srgbClr val="FFC000"/>
                </a:solidFill>
              </a:rPr>
              <a:t>Critical points </a:t>
            </a:r>
          </a:p>
          <a:p>
            <a:pPr algn="ctr" eaLnBrk="1" hangingPunct="1">
              <a:spcBef>
                <a:spcPct val="0"/>
              </a:spcBef>
              <a:buFontTx/>
              <a:buNone/>
            </a:pPr>
            <a:r>
              <a:rPr lang="en-US" altLang="en-US" sz="3600">
                <a:solidFill>
                  <a:srgbClr val="FFC000"/>
                </a:solidFill>
              </a:rPr>
              <a:t>for search committees</a:t>
            </a:r>
          </a:p>
          <a:p>
            <a:pPr eaLnBrk="1" hangingPunct="1">
              <a:spcBef>
                <a:spcPct val="0"/>
              </a:spcBef>
              <a:buFontTx/>
              <a:buNone/>
            </a:pPr>
            <a:endParaRPr lang="en-US" altLang="en-US" sz="1800" b="0">
              <a:solidFill>
                <a:schemeClr val="tx1"/>
              </a:solidFill>
            </a:endParaRPr>
          </a:p>
        </p:txBody>
      </p:sp>
      <p:sp>
        <p:nvSpPr>
          <p:cNvPr id="4" name="Subtitle 2"/>
          <p:cNvSpPr txBox="1">
            <a:spLocks/>
          </p:cNvSpPr>
          <p:nvPr/>
        </p:nvSpPr>
        <p:spPr bwMode="auto">
          <a:xfrm>
            <a:off x="4343400" y="1371600"/>
            <a:ext cx="4419600" cy="4799013"/>
          </a:xfrm>
          <a:prstGeom prst="rect">
            <a:avLst/>
          </a:prstGeom>
          <a:noFill/>
          <a:ln w="9525">
            <a:noFill/>
            <a:miter lim="800000"/>
            <a:headEnd/>
            <a:tailEnd/>
          </a:ln>
          <a:effectLst/>
        </p:spPr>
        <p:txBody>
          <a:bodyPr/>
          <a:lstStyle>
            <a:lvl1pPr marL="406400" indent="-406400" eaLnBrk="0" hangingPunct="0">
              <a:spcBef>
                <a:spcPct val="20000"/>
              </a:spcBef>
              <a:buChar char="•"/>
              <a:defRPr sz="3200" b="1">
                <a:solidFill>
                  <a:schemeClr val="bg1"/>
                </a:solidFill>
                <a:latin typeface="Arial" charset="0"/>
              </a:defRPr>
            </a:lvl1pPr>
            <a:lvl2pPr eaLnBrk="0" hangingPunct="0">
              <a:spcBef>
                <a:spcPct val="20000"/>
              </a:spcBef>
              <a:buChar char="–"/>
              <a:defRPr sz="2800" b="1">
                <a:solidFill>
                  <a:schemeClr val="bg1"/>
                </a:solidFill>
                <a:latin typeface="Arial" charset="0"/>
              </a:defRPr>
            </a:lvl2pPr>
            <a:lvl3pPr eaLnBrk="0" hangingPunct="0">
              <a:spcBef>
                <a:spcPct val="20000"/>
              </a:spcBef>
              <a:buChar char="•"/>
              <a:defRPr sz="2400" b="1">
                <a:solidFill>
                  <a:schemeClr val="bg1"/>
                </a:solidFill>
                <a:latin typeface="Arial" charset="0"/>
              </a:defRPr>
            </a:lvl3pPr>
            <a:lvl4pPr eaLnBrk="0" hangingPunct="0">
              <a:spcBef>
                <a:spcPct val="20000"/>
              </a:spcBef>
              <a:buChar char="–"/>
              <a:defRPr sz="2000" b="1">
                <a:solidFill>
                  <a:schemeClr val="bg1"/>
                </a:solidFill>
                <a:latin typeface="Arial" charset="0"/>
              </a:defRPr>
            </a:lvl4pPr>
            <a:lvl5pPr eaLnBrk="0" hangingPunct="0">
              <a:spcBef>
                <a:spcPct val="20000"/>
              </a:spcBef>
              <a:buChar char="»"/>
              <a:defRPr sz="2000" b="1">
                <a:solidFill>
                  <a:schemeClr val="bg1"/>
                </a:solidFill>
                <a:latin typeface="Arial" charset="0"/>
              </a:defRPr>
            </a:lvl5pPr>
            <a:lvl6pPr eaLnBrk="0" fontAlgn="base" hangingPunct="0">
              <a:spcBef>
                <a:spcPct val="20000"/>
              </a:spcBef>
              <a:spcAft>
                <a:spcPct val="0"/>
              </a:spcAft>
              <a:buChar char="»"/>
              <a:defRPr sz="2000" b="1">
                <a:solidFill>
                  <a:schemeClr val="bg1"/>
                </a:solidFill>
                <a:latin typeface="Arial" charset="0"/>
              </a:defRPr>
            </a:lvl6pPr>
            <a:lvl7pPr eaLnBrk="0" fontAlgn="base" hangingPunct="0">
              <a:spcBef>
                <a:spcPct val="20000"/>
              </a:spcBef>
              <a:spcAft>
                <a:spcPct val="0"/>
              </a:spcAft>
              <a:buChar char="»"/>
              <a:defRPr sz="2000" b="1">
                <a:solidFill>
                  <a:schemeClr val="bg1"/>
                </a:solidFill>
                <a:latin typeface="Arial" charset="0"/>
              </a:defRPr>
            </a:lvl7pPr>
            <a:lvl8pPr eaLnBrk="0" fontAlgn="base" hangingPunct="0">
              <a:spcBef>
                <a:spcPct val="20000"/>
              </a:spcBef>
              <a:spcAft>
                <a:spcPct val="0"/>
              </a:spcAft>
              <a:buChar char="»"/>
              <a:defRPr sz="2000" b="1">
                <a:solidFill>
                  <a:schemeClr val="bg1"/>
                </a:solidFill>
                <a:latin typeface="Arial" charset="0"/>
              </a:defRPr>
            </a:lvl8pPr>
            <a:lvl9pPr eaLnBrk="0" fontAlgn="base" hangingPunct="0">
              <a:spcBef>
                <a:spcPct val="20000"/>
              </a:spcBef>
              <a:spcAft>
                <a:spcPct val="0"/>
              </a:spcAft>
              <a:buChar char="»"/>
              <a:defRPr sz="2000" b="1">
                <a:solidFill>
                  <a:schemeClr val="bg1"/>
                </a:solidFill>
                <a:latin typeface="Arial" charset="0"/>
              </a:defRPr>
            </a:lvl9pPr>
          </a:lstStyle>
          <a:p>
            <a:pPr>
              <a:spcBef>
                <a:spcPts val="24"/>
              </a:spcBef>
              <a:buNone/>
              <a:defRPr/>
            </a:pPr>
            <a:r>
              <a:rPr lang="en-US" altLang="en-US" sz="2400" dirty="0" smtClean="0">
                <a:effectLst>
                  <a:outerShdw blurRad="38100" dist="38100" dir="2700000" algn="tl">
                    <a:srgbClr val="808080"/>
                  </a:outerShdw>
                </a:effectLst>
              </a:rPr>
              <a:t>• 	</a:t>
            </a:r>
            <a:r>
              <a:rPr lang="en-US" altLang="en-US" sz="2400" dirty="0">
                <a:effectLst>
                  <a:outerShdw blurRad="38100" dist="38100" dir="2700000" algn="tl">
                    <a:srgbClr val="000000"/>
                  </a:outerShdw>
                </a:effectLst>
                <a:latin typeface="+mn-lt"/>
              </a:rPr>
              <a:t>Develop criteria to evaluate applicants BEFORE looking at applicant </a:t>
            </a:r>
            <a:r>
              <a:rPr lang="en-US" altLang="en-US" sz="2400" dirty="0" smtClean="0">
                <a:effectLst>
                  <a:outerShdw blurRad="38100" dist="38100" dir="2700000" algn="tl">
                    <a:srgbClr val="000000"/>
                  </a:outerShdw>
                </a:effectLst>
                <a:latin typeface="+mn-lt"/>
              </a:rPr>
              <a:t>pool</a:t>
            </a:r>
            <a:br>
              <a:rPr lang="en-US" altLang="en-US" sz="2400" dirty="0" smtClean="0">
                <a:effectLst>
                  <a:outerShdw blurRad="38100" dist="38100" dir="2700000" algn="tl">
                    <a:srgbClr val="000000"/>
                  </a:outerShdw>
                </a:effectLst>
                <a:latin typeface="+mn-lt"/>
              </a:rPr>
            </a:br>
            <a:endParaRPr lang="en-US" sz="800" dirty="0"/>
          </a:p>
          <a:p>
            <a:pPr lvl="0">
              <a:buNone/>
              <a:defRPr/>
            </a:pPr>
            <a:endParaRPr lang="en-US" sz="500" dirty="0">
              <a:solidFill>
                <a:srgbClr val="FFFFFF"/>
              </a:solidFill>
              <a:effectLst>
                <a:outerShdw blurRad="38100" dist="38100" dir="2700000" algn="tl">
                  <a:srgbClr val="000000"/>
                </a:outerShdw>
              </a:effectLst>
              <a:latin typeface="Arial"/>
            </a:endParaRPr>
          </a:p>
          <a:p>
            <a:pPr>
              <a:spcBef>
                <a:spcPts val="24"/>
              </a:spcBef>
              <a:buFontTx/>
              <a:buNone/>
              <a:defRPr/>
            </a:pPr>
            <a:r>
              <a:rPr lang="en-US" altLang="en-US" sz="2400" dirty="0" smtClean="0">
                <a:effectLst>
                  <a:outerShdw blurRad="38100" dist="38100" dir="2700000" algn="tl">
                    <a:srgbClr val="000000"/>
                  </a:outerShdw>
                </a:effectLst>
                <a:latin typeface="+mn-lt"/>
              </a:rPr>
              <a:t>• </a:t>
            </a:r>
            <a:r>
              <a:rPr lang="en-US" altLang="en-US" sz="2400" dirty="0">
                <a:effectLst>
                  <a:outerShdw blurRad="38100" dist="38100" dir="2700000" algn="tl">
                    <a:srgbClr val="000000"/>
                  </a:outerShdw>
                </a:effectLst>
                <a:latin typeface="+mn-lt"/>
              </a:rPr>
              <a:t>	Develop an interview agenda &amp; </a:t>
            </a:r>
            <a:r>
              <a:rPr lang="en-US" altLang="en-US" sz="2400" dirty="0" smtClean="0">
                <a:effectLst>
                  <a:outerShdw blurRad="38100" dist="38100" dir="2700000" algn="tl">
                    <a:srgbClr val="000000"/>
                  </a:outerShdw>
                </a:effectLst>
                <a:latin typeface="+mn-lt"/>
              </a:rPr>
              <a:t>questions</a:t>
            </a:r>
          </a:p>
          <a:p>
            <a:pPr lvl="0">
              <a:buNone/>
              <a:defRPr/>
            </a:pPr>
            <a:endParaRPr lang="en-US" sz="500" dirty="0">
              <a:solidFill>
                <a:srgbClr val="FFFFFF"/>
              </a:solidFill>
              <a:effectLst>
                <a:outerShdw blurRad="38100" dist="38100" dir="2700000" algn="tl">
                  <a:srgbClr val="000000"/>
                </a:outerShdw>
              </a:effectLst>
              <a:latin typeface="Arial"/>
            </a:endParaRPr>
          </a:p>
          <a:p>
            <a:pPr>
              <a:spcBef>
                <a:spcPts val="24"/>
              </a:spcBef>
              <a:spcAft>
                <a:spcPts val="1800"/>
              </a:spcAft>
              <a:defRPr/>
            </a:pPr>
            <a:r>
              <a:rPr lang="en-US" altLang="en-US" sz="2400" dirty="0" smtClean="0">
                <a:effectLst>
                  <a:outerShdw blurRad="38100" dist="38100" dir="2700000" algn="tl">
                    <a:srgbClr val="000000"/>
                  </a:outerShdw>
                </a:effectLst>
                <a:latin typeface="+mn-lt"/>
              </a:rPr>
              <a:t>Committee </a:t>
            </a:r>
            <a:r>
              <a:rPr lang="en-US" altLang="en-US" sz="2400" dirty="0">
                <a:effectLst>
                  <a:outerShdw blurRad="38100" dist="38100" dir="2700000" algn="tl">
                    <a:srgbClr val="000000"/>
                  </a:outerShdw>
                </a:effectLst>
                <a:latin typeface="+mn-lt"/>
              </a:rPr>
              <a:t>Chair or designee should attend interview  functions to ensure inappropriate topics are avoided</a:t>
            </a:r>
          </a:p>
          <a:p>
            <a:pPr algn="ctr" eaLnBrk="1" hangingPunct="1">
              <a:spcBef>
                <a:spcPts val="24"/>
              </a:spcBef>
              <a:buFontTx/>
              <a:buNone/>
              <a:defRPr/>
            </a:pPr>
            <a:endParaRPr lang="en-US" altLang="en-US" sz="2400" dirty="0" smtClean="0">
              <a:effectLst>
                <a:outerShdw blurRad="38100" dist="38100" dir="2700000" algn="tl">
                  <a:srgbClr val="808080"/>
                </a:outerShdw>
              </a:effectLst>
            </a:endParaRPr>
          </a:p>
          <a:p>
            <a:pPr algn="ctr" eaLnBrk="1" hangingPunct="1">
              <a:spcBef>
                <a:spcPts val="24"/>
              </a:spcBef>
              <a:buFontTx/>
              <a:buNone/>
              <a:defRPr/>
            </a:pPr>
            <a:endParaRPr lang="en-US" altLang="en-US" sz="2400" dirty="0" smtClean="0">
              <a:effectLst>
                <a:outerShdw blurRad="38100" dist="38100" dir="2700000" algn="tl">
                  <a:srgbClr val="808080"/>
                </a:outerShdw>
              </a:effectLst>
            </a:endParaRPr>
          </a:p>
          <a:p>
            <a:pPr eaLnBrk="1" hangingPunct="1">
              <a:spcBef>
                <a:spcPts val="24"/>
              </a:spcBef>
              <a:buFontTx/>
              <a:buNone/>
              <a:defRPr/>
            </a:pPr>
            <a:endParaRPr lang="en-US" altLang="en-US" sz="2400" dirty="0" smtClean="0">
              <a:solidFill>
                <a:srgbClr val="FFC000"/>
              </a:solidFill>
              <a:effectLst>
                <a:outerShdw blurRad="38100" dist="38100" dir="2700000" algn="tl">
                  <a:srgbClr val="FFFFFF"/>
                </a:outerShdw>
              </a:effectLst>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3Dh2Bzi2ag"/>
          <p:cNvPicPr>
            <a:picLocks noGrp="1" noRot="1" noChangeAspect="1"/>
          </p:cNvPicPr>
          <p:nvPr>
            <p:ph idx="1"/>
            <a:videoFile r:link="rId1"/>
          </p:nvPr>
        </p:nvPicPr>
        <p:blipFill>
          <a:blip r:embed="rId4"/>
          <a:stretch>
            <a:fillRect/>
          </a:stretch>
        </p:blipFill>
        <p:spPr>
          <a:xfrm>
            <a:off x="32565" y="914400"/>
            <a:ext cx="9076267" cy="5105400"/>
          </a:xfrm>
          <a:prstGeom prst="rect">
            <a:avLst/>
          </a:prstGeom>
        </p:spPr>
      </p:pic>
    </p:spTree>
    <p:extLst>
      <p:ext uri="{BB962C8B-B14F-4D97-AF65-F5344CB8AC3E}">
        <p14:creationId xmlns:p14="http://schemas.microsoft.com/office/powerpoint/2010/main" val="187061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228600"/>
            <a:ext cx="8534400" cy="5638800"/>
          </a:xfrm>
          <a:prstGeom prst="rect">
            <a:avLst/>
          </a:prstGeom>
        </p:spPr>
        <p:txBody>
          <a:bodyPr/>
          <a:lst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a:lstStyle>
          <a:p>
            <a:pPr marL="0" indent="0" algn="ctr" eaLnBrk="1" hangingPunct="1">
              <a:buNone/>
              <a:defRPr/>
            </a:pPr>
            <a:r>
              <a:rPr lang="en-US" sz="4800" kern="0" dirty="0" smtClean="0">
                <a:solidFill>
                  <a:srgbClr val="FFC000"/>
                </a:solidFill>
              </a:rPr>
              <a:t>ASU Charter</a:t>
            </a:r>
            <a:br>
              <a:rPr lang="en-US" sz="4800" kern="0" dirty="0" smtClean="0">
                <a:solidFill>
                  <a:srgbClr val="FFC000"/>
                </a:solidFill>
              </a:rPr>
            </a:br>
            <a:endParaRPr lang="en-US" kern="0" dirty="0" smtClean="0">
              <a:solidFill>
                <a:srgbClr val="FFC000"/>
              </a:solidFill>
            </a:endParaRPr>
          </a:p>
          <a:p>
            <a:pPr marL="0" indent="0">
              <a:buNone/>
            </a:pPr>
            <a:r>
              <a:rPr lang="en-US" dirty="0">
                <a:effectLst/>
              </a:rPr>
              <a:t>ASU is a comprehensive </a:t>
            </a:r>
            <a:r>
              <a:rPr lang="en-US" dirty="0">
                <a:solidFill>
                  <a:srgbClr val="FFC000"/>
                </a:solidFill>
                <a:effectLst/>
              </a:rPr>
              <a:t>public research university</a:t>
            </a:r>
            <a:r>
              <a:rPr lang="en-US" dirty="0">
                <a:effectLst/>
              </a:rPr>
              <a:t>, measured not by whom it excludes, but by </a:t>
            </a:r>
            <a:r>
              <a:rPr lang="en-US" dirty="0">
                <a:solidFill>
                  <a:srgbClr val="FFC000"/>
                </a:solidFill>
                <a:effectLst/>
              </a:rPr>
              <a:t>whom it includes </a:t>
            </a:r>
            <a:r>
              <a:rPr lang="en-US" dirty="0">
                <a:effectLst/>
              </a:rPr>
              <a:t>and how they </a:t>
            </a:r>
            <a:r>
              <a:rPr lang="en-US" dirty="0">
                <a:solidFill>
                  <a:srgbClr val="FFC000"/>
                </a:solidFill>
                <a:effectLst/>
              </a:rPr>
              <a:t>succeed</a:t>
            </a:r>
            <a:r>
              <a:rPr lang="en-US" dirty="0">
                <a:effectLst/>
              </a:rPr>
              <a:t>; advancing </a:t>
            </a:r>
            <a:r>
              <a:rPr lang="en-US" dirty="0">
                <a:solidFill>
                  <a:srgbClr val="FFC000"/>
                </a:solidFill>
                <a:effectLst/>
              </a:rPr>
              <a:t>research</a:t>
            </a:r>
          </a:p>
          <a:p>
            <a:pPr marL="0" indent="0">
              <a:buNone/>
            </a:pPr>
            <a:r>
              <a:rPr lang="en-US" dirty="0">
                <a:effectLst/>
              </a:rPr>
              <a:t>and discovery of public value; and assuming </a:t>
            </a:r>
            <a:r>
              <a:rPr lang="en-US" dirty="0">
                <a:solidFill>
                  <a:srgbClr val="FFC000"/>
                </a:solidFill>
                <a:effectLst/>
              </a:rPr>
              <a:t>fundamental responsibility </a:t>
            </a:r>
            <a:r>
              <a:rPr lang="en-US" dirty="0">
                <a:effectLst/>
              </a:rPr>
              <a:t>for the economic, social, cultural and overall health of the </a:t>
            </a:r>
            <a:r>
              <a:rPr lang="en-US" dirty="0">
                <a:solidFill>
                  <a:srgbClr val="FFC000"/>
                </a:solidFill>
                <a:effectLst/>
              </a:rPr>
              <a:t>communities</a:t>
            </a:r>
            <a:r>
              <a:rPr lang="en-US" dirty="0">
                <a:effectLst/>
              </a:rPr>
              <a:t> it serves.</a:t>
            </a:r>
          </a:p>
        </p:txBody>
      </p:sp>
    </p:spTree>
    <p:extLst>
      <p:ext uri="{BB962C8B-B14F-4D97-AF65-F5344CB8AC3E}">
        <p14:creationId xmlns:p14="http://schemas.microsoft.com/office/powerpoint/2010/main" val="186801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eaLnBrk="1" hangingPunct="1">
              <a:spcBef>
                <a:spcPct val="0"/>
              </a:spcBef>
              <a:buFontTx/>
              <a:buNone/>
            </a:pPr>
            <a:r>
              <a:rPr lang="en-US" altLang="en-US" sz="3600">
                <a:solidFill>
                  <a:srgbClr val="FFC000"/>
                </a:solidFill>
              </a:rPr>
              <a:t>Search process</a:t>
            </a:r>
            <a:endParaRPr lang="en-US" altLang="en-US" sz="360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5867400"/>
          </a:xfrm>
        </p:spPr>
        <p:txBody>
          <a:bodyPr/>
          <a:lstStyle/>
          <a:p>
            <a:pPr eaLnBrk="1" hangingPunct="1">
              <a:defRPr/>
            </a:pPr>
            <a:r>
              <a:rPr lang="en-US" sz="3600" dirty="0" smtClean="0">
                <a:solidFill>
                  <a:srgbClr val="FFC000"/>
                </a:solidFill>
              </a:rPr>
              <a:t>Faculty and Academic Professional Search Plan (FAP-SP)</a:t>
            </a:r>
          </a:p>
          <a:p>
            <a:pPr algn="l">
              <a:defRPr/>
            </a:pPr>
            <a:r>
              <a:rPr lang="en-US" sz="2000" dirty="0" smtClean="0">
                <a:solidFill>
                  <a:srgbClr val="FFC000"/>
                </a:solidFill>
              </a:rPr>
              <a:t>Initiated by:</a:t>
            </a:r>
            <a:r>
              <a:rPr lang="en-US" sz="2000" dirty="0" smtClean="0"/>
              <a:t> The unit hiring authority or designee.</a:t>
            </a:r>
          </a:p>
          <a:p>
            <a:pPr algn="l">
              <a:defRPr/>
            </a:pPr>
            <a:endParaRPr lang="en-US" sz="1200" dirty="0" smtClean="0"/>
          </a:p>
          <a:p>
            <a:pPr algn="l">
              <a:defRPr/>
            </a:pPr>
            <a:r>
              <a:rPr lang="en-US" sz="2000" dirty="0" smtClean="0">
                <a:solidFill>
                  <a:srgbClr val="FFC000"/>
                </a:solidFill>
              </a:rPr>
              <a:t>Approvals:</a:t>
            </a:r>
            <a:r>
              <a:rPr lang="en-US" sz="2000" dirty="0" smtClean="0"/>
              <a:t> The unit hiring authority or designee.</a:t>
            </a:r>
          </a:p>
          <a:p>
            <a:pPr algn="l">
              <a:defRPr/>
            </a:pPr>
            <a:endParaRPr lang="en-US" sz="1200" dirty="0" smtClean="0"/>
          </a:p>
          <a:p>
            <a:pPr algn="l">
              <a:defRPr/>
            </a:pPr>
            <a:r>
              <a:rPr lang="en-US" sz="2000" dirty="0" smtClean="0">
                <a:solidFill>
                  <a:srgbClr val="FFC000"/>
                </a:solidFill>
              </a:rPr>
              <a:t>Purposes:</a:t>
            </a:r>
          </a:p>
          <a:p>
            <a:pPr marL="457200" indent="-457200" algn="l">
              <a:buFont typeface="Arial" pitchFamily="34" charset="0"/>
              <a:buChar char="•"/>
              <a:defRPr/>
            </a:pPr>
            <a:r>
              <a:rPr lang="en-US" sz="2000" dirty="0" smtClean="0"/>
              <a:t>Documents the </a:t>
            </a:r>
            <a:r>
              <a:rPr lang="en-US" sz="2000" dirty="0" smtClean="0">
                <a:solidFill>
                  <a:srgbClr val="FFC000"/>
                </a:solidFill>
              </a:rPr>
              <a:t>essential functions </a:t>
            </a:r>
            <a:r>
              <a:rPr lang="en-US" sz="2000" dirty="0" smtClean="0"/>
              <a:t>for every position for which a search is conducted. </a:t>
            </a:r>
          </a:p>
          <a:p>
            <a:pPr marL="457200" indent="-457200" algn="l">
              <a:buFont typeface="Arial" pitchFamily="34" charset="0"/>
              <a:buChar char="•"/>
              <a:defRPr/>
            </a:pPr>
            <a:r>
              <a:rPr lang="en-US" sz="2000" dirty="0" smtClean="0"/>
              <a:t>Documents </a:t>
            </a:r>
            <a:r>
              <a:rPr lang="en-US" sz="2200" dirty="0" smtClean="0">
                <a:solidFill>
                  <a:srgbClr val="FFC000"/>
                </a:solidFill>
              </a:rPr>
              <a:t>recruitment</a:t>
            </a:r>
            <a:r>
              <a:rPr lang="en-US" sz="2000" dirty="0" smtClean="0">
                <a:solidFill>
                  <a:srgbClr val="FFC000"/>
                </a:solidFill>
              </a:rPr>
              <a:t> strategies</a:t>
            </a:r>
            <a:r>
              <a:rPr lang="en-US" sz="2000" dirty="0" smtClean="0"/>
              <a:t> to be used to ensure a qualified, diverse, and inclusive applicant pool</a:t>
            </a:r>
          </a:p>
          <a:p>
            <a:pPr algn="l">
              <a:buFont typeface="Arial" pitchFamily="34" charset="0"/>
              <a:buChar char="•"/>
              <a:defRPr/>
            </a:pPr>
            <a:endParaRPr lang="en-US" sz="1200" dirty="0" smtClean="0"/>
          </a:p>
          <a:p>
            <a:pPr algn="l">
              <a:defRPr/>
            </a:pPr>
            <a:r>
              <a:rPr lang="en-US" sz="2000" dirty="0" smtClean="0">
                <a:solidFill>
                  <a:srgbClr val="FFC000"/>
                </a:solidFill>
              </a:rPr>
              <a:t>Submit to:</a:t>
            </a:r>
            <a:r>
              <a:rPr lang="en-US" sz="2000" dirty="0" smtClean="0"/>
              <a:t>  Office of Equity and Inclusion (OEI) for assignment of a job order number and posting to the ASU employment website.  Any ad copy developed to support external recruitment efforts must be submitted with the FAP-SP.  (Must be submitted to OEI and posted on ASU page </a:t>
            </a:r>
            <a:r>
              <a:rPr lang="en-US" sz="2000" u="sng" dirty="0" smtClean="0"/>
              <a:t>before</a:t>
            </a:r>
            <a:r>
              <a:rPr lang="en-US" sz="2000" dirty="0" smtClean="0"/>
              <a:t> posting at other sites.)</a:t>
            </a:r>
          </a:p>
          <a:p>
            <a:pPr algn="l">
              <a:defRPr/>
            </a:pPr>
            <a:endParaRPr lang="en-US" sz="2000" dirty="0" smtClean="0"/>
          </a:p>
          <a:p>
            <a:pPr algn="l" eaLnBrk="1" hangingPunct="1">
              <a:defRPr/>
            </a:pPr>
            <a:endParaRPr lang="en-US" sz="2000" dirty="0" smtClean="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76400"/>
            <a:ext cx="7772400" cy="2730500"/>
          </a:xfrm>
        </p:spPr>
        <p:txBody>
          <a:bodyPr/>
          <a:lstStyle/>
          <a:p>
            <a:pPr algn="ctr">
              <a:defRPr/>
            </a:pPr>
            <a:r>
              <a:rPr lang="en-US" sz="3600" dirty="0" smtClean="0">
                <a:solidFill>
                  <a:srgbClr val="FFC000"/>
                </a:solidFill>
              </a:rPr>
              <a:t>Framing your search:</a:t>
            </a:r>
          </a:p>
          <a:p>
            <a:pPr algn="ctr">
              <a:defRPr/>
            </a:pPr>
            <a:r>
              <a:rPr lang="en-US" sz="3600" dirty="0" smtClean="0"/>
              <a:t>Essential functions</a:t>
            </a:r>
          </a:p>
          <a:p>
            <a:pPr algn="ctr">
              <a:defRPr/>
            </a:pPr>
            <a:r>
              <a:rPr lang="en-US" sz="3600" dirty="0" smtClean="0"/>
              <a:t>Required qualifications</a:t>
            </a:r>
          </a:p>
          <a:p>
            <a:pPr algn="ctr">
              <a:defRPr/>
            </a:pPr>
            <a:r>
              <a:rPr lang="en-US" sz="3600" dirty="0" smtClean="0"/>
              <a:t>Desired qualifications</a:t>
            </a:r>
            <a:endParaRPr lang="en-US" sz="3600" dirty="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0"/>
            <a:ext cx="8534400" cy="6248400"/>
          </a:xfrm>
        </p:spPr>
        <p:txBody>
          <a:bodyPr/>
          <a:lstStyle/>
          <a:p>
            <a:pPr>
              <a:defRPr/>
            </a:pPr>
            <a:r>
              <a:rPr lang="en-US" sz="2800" dirty="0" smtClean="0"/>
              <a:t>Statement of </a:t>
            </a:r>
            <a:r>
              <a:rPr lang="en-US" sz="2800" dirty="0" smtClean="0">
                <a:solidFill>
                  <a:srgbClr val="FFC000"/>
                </a:solidFill>
              </a:rPr>
              <a:t>essential functions: </a:t>
            </a:r>
          </a:p>
          <a:p>
            <a:pPr>
              <a:defRPr/>
            </a:pPr>
            <a:r>
              <a:rPr lang="en-US" sz="2800" dirty="0" smtClean="0"/>
              <a:t>the </a:t>
            </a:r>
            <a:r>
              <a:rPr lang="en-US" sz="2800" dirty="0"/>
              <a:t>core or required duties of a position</a:t>
            </a:r>
            <a:endParaRPr lang="en-US" sz="2800" dirty="0" smtClean="0"/>
          </a:p>
          <a:p>
            <a:pPr algn="l">
              <a:defRPr/>
            </a:pPr>
            <a:endParaRPr lang="en-US" sz="1200" dirty="0" smtClean="0"/>
          </a:p>
          <a:p>
            <a:pPr algn="l">
              <a:defRPr/>
            </a:pPr>
            <a:r>
              <a:rPr lang="en-US" sz="2000" dirty="0" smtClean="0">
                <a:solidFill>
                  <a:srgbClr val="FFC000"/>
                </a:solidFill>
              </a:rPr>
              <a:t>Example:</a:t>
            </a:r>
            <a:r>
              <a:rPr lang="en-US" sz="2000" dirty="0" smtClean="0"/>
              <a:t> Advertisement for Assistant/Associate Professor</a:t>
            </a:r>
          </a:p>
          <a:p>
            <a:pPr algn="l">
              <a:defRPr/>
            </a:pPr>
            <a:endParaRPr lang="en-US" sz="500" dirty="0" smtClean="0"/>
          </a:p>
          <a:p>
            <a:pPr lvl="1" algn="l">
              <a:defRPr/>
            </a:pPr>
            <a:r>
              <a:rPr lang="en-US" sz="1800" dirty="0" smtClean="0"/>
              <a:t>• Contribute to curriculum development </a:t>
            </a:r>
          </a:p>
          <a:p>
            <a:pPr lvl="1" algn="l">
              <a:defRPr/>
            </a:pPr>
            <a:r>
              <a:rPr lang="en-US" sz="1800" dirty="0" smtClean="0"/>
              <a:t>• </a:t>
            </a:r>
            <a:r>
              <a:rPr lang="en-US" sz="1800" dirty="0"/>
              <a:t>Deliver instruction at the undergraduate, master’s, and doctoral level </a:t>
            </a:r>
          </a:p>
          <a:p>
            <a:pPr lvl="1" algn="l">
              <a:buFont typeface="Arial" pitchFamily="34" charset="0"/>
              <a:buChar char="•"/>
              <a:defRPr/>
            </a:pPr>
            <a:r>
              <a:rPr lang="en-US" sz="1800" dirty="0" smtClean="0"/>
              <a:t> Supervise </a:t>
            </a:r>
            <a:r>
              <a:rPr lang="en-US" sz="1800" dirty="0"/>
              <a:t>honors, </a:t>
            </a:r>
            <a:r>
              <a:rPr lang="en-US" sz="1800" dirty="0" smtClean="0"/>
              <a:t>master’s </a:t>
            </a:r>
            <a:r>
              <a:rPr lang="en-US" sz="1800" dirty="0"/>
              <a:t>and doctoral Students</a:t>
            </a:r>
          </a:p>
          <a:p>
            <a:pPr lvl="1" algn="l">
              <a:defRPr/>
            </a:pPr>
            <a:r>
              <a:rPr lang="en-US" sz="1800" dirty="0"/>
              <a:t>• Conduct </a:t>
            </a:r>
            <a:r>
              <a:rPr lang="en-US" sz="1800" dirty="0" smtClean="0"/>
              <a:t>research publishable in top-tier academic journals in the discipline</a:t>
            </a:r>
          </a:p>
          <a:p>
            <a:pPr lvl="1" algn="l">
              <a:defRPr/>
            </a:pPr>
            <a:r>
              <a:rPr lang="en-US" sz="1800" dirty="0" smtClean="0"/>
              <a:t>• Participate in professional and university service</a:t>
            </a:r>
          </a:p>
          <a:p>
            <a:pPr lvl="1" algn="l">
              <a:defRPr/>
            </a:pPr>
            <a:r>
              <a:rPr lang="en-US" sz="1800" dirty="0" smtClean="0"/>
              <a:t>• Develop grant proposals for external funding as PI or co-PI.</a:t>
            </a:r>
          </a:p>
          <a:p>
            <a:pPr algn="l">
              <a:buFont typeface="Arial" pitchFamily="34" charset="0"/>
              <a:buChar char="•"/>
              <a:defRPr/>
            </a:pPr>
            <a:endParaRPr lang="en-US" sz="500" dirty="0"/>
          </a:p>
          <a:p>
            <a:pPr algn="l">
              <a:buFont typeface="Arial" pitchFamily="34" charset="0"/>
              <a:buChar char="•"/>
              <a:defRPr/>
            </a:pPr>
            <a:endParaRPr lang="en-US" sz="500" dirty="0" smtClean="0"/>
          </a:p>
          <a:p>
            <a:pPr algn="l">
              <a:buFont typeface="Arial" pitchFamily="34" charset="0"/>
              <a:buChar char="•"/>
              <a:defRPr/>
            </a:pPr>
            <a:endParaRPr lang="en-US" sz="500" dirty="0" smtClean="0"/>
          </a:p>
          <a:p>
            <a:pPr marL="342900" indent="-342900" algn="l">
              <a:buFont typeface="Wingdings" pitchFamily="2" charset="2"/>
              <a:buChar char="Ø"/>
              <a:defRPr/>
            </a:pPr>
            <a:r>
              <a:rPr lang="en-US" sz="2000" dirty="0" smtClean="0"/>
              <a:t>Identifies the key abilities needed for a person to succeed in job.  </a:t>
            </a:r>
          </a:p>
          <a:p>
            <a:pPr marL="342900" indent="-342900" algn="l">
              <a:buFont typeface="Wingdings" pitchFamily="2" charset="2"/>
              <a:buChar char="Ø"/>
              <a:defRPr/>
            </a:pPr>
            <a:r>
              <a:rPr lang="en-US" sz="2000" dirty="0" smtClean="0"/>
              <a:t>A statement of </a:t>
            </a:r>
            <a:r>
              <a:rPr lang="en-US" sz="2000" dirty="0" smtClean="0">
                <a:solidFill>
                  <a:srgbClr val="FFB310"/>
                </a:solidFill>
              </a:rPr>
              <a:t>essential functions </a:t>
            </a:r>
            <a:r>
              <a:rPr lang="en-US" sz="2000" dirty="0" smtClean="0"/>
              <a:t>is required</a:t>
            </a:r>
            <a:r>
              <a:rPr lang="en-US" sz="2000" dirty="0" smtClean="0">
                <a:solidFill>
                  <a:srgbClr val="FFC000"/>
                </a:solidFill>
              </a:rPr>
              <a:t> </a:t>
            </a:r>
            <a:r>
              <a:rPr lang="en-US" sz="2000" dirty="0" smtClean="0"/>
              <a:t>by the Americans with Disabilities Act. Though not required to be included in advertisements, </a:t>
            </a:r>
            <a:r>
              <a:rPr lang="en-US" sz="2000" dirty="0" smtClean="0">
                <a:solidFill>
                  <a:srgbClr val="FFC000"/>
                </a:solidFill>
              </a:rPr>
              <a:t>ASU must have these on file for every position</a:t>
            </a:r>
            <a:r>
              <a:rPr lang="en-US" sz="2000" dirty="0" smtClean="0"/>
              <a:t>.  </a:t>
            </a:r>
          </a:p>
          <a:p>
            <a:pPr marL="342900" indent="-342900" algn="l">
              <a:buFont typeface="Wingdings" pitchFamily="2" charset="2"/>
              <a:buChar char="Ø"/>
              <a:defRPr/>
            </a:pPr>
            <a:r>
              <a:rPr lang="en-US" sz="2000" dirty="0" smtClean="0"/>
              <a:t>This statement guides the recruitment and selection activities. </a:t>
            </a:r>
          </a:p>
          <a:p>
            <a:pPr algn="l">
              <a:defRPr/>
            </a:pPr>
            <a:endParaRPr lang="en-US" sz="2400" dirty="0" smtClean="0"/>
          </a:p>
        </p:txBody>
      </p:sp>
      <p:sp>
        <p:nvSpPr>
          <p:cNvPr id="30723" name="Rectangle 3"/>
          <p:cNvSpPr>
            <a:spLocks noChangeArrowheads="1"/>
          </p:cNvSpPr>
          <p:nvPr/>
        </p:nvSpPr>
        <p:spPr bwMode="auto">
          <a:xfrm>
            <a:off x="381000" y="1143000"/>
            <a:ext cx="8534400" cy="2895600"/>
          </a:xfrm>
          <a:prstGeom prst="rect">
            <a:avLst/>
          </a:prstGeom>
          <a:noFill/>
          <a:ln w="28575" algn="ctr">
            <a:solidFill>
              <a:srgbClr val="FFC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6019800"/>
          </a:xfrm>
        </p:spPr>
        <p:txBody>
          <a:bodyPr/>
          <a:lstStyle/>
          <a:p>
            <a:pPr>
              <a:defRPr/>
            </a:pPr>
            <a:r>
              <a:rPr lang="en-US" sz="3600" dirty="0" smtClean="0">
                <a:solidFill>
                  <a:srgbClr val="FFC000"/>
                </a:solidFill>
              </a:rPr>
              <a:t>Required qualifications</a:t>
            </a:r>
            <a:r>
              <a:rPr lang="en-US" sz="2000" dirty="0" smtClean="0">
                <a:solidFill>
                  <a:srgbClr val="FFC000"/>
                </a:solidFill>
              </a:rPr>
              <a:t> </a:t>
            </a:r>
          </a:p>
          <a:p>
            <a:pPr algn="l">
              <a:defRPr/>
            </a:pPr>
            <a:endParaRPr lang="en-US" sz="1800" dirty="0" smtClean="0"/>
          </a:p>
          <a:p>
            <a:pPr marL="457200" indent="-457200" algn="l">
              <a:spcBef>
                <a:spcPts val="1200"/>
              </a:spcBef>
              <a:buFont typeface="Arial" pitchFamily="34" charset="0"/>
              <a:buChar char="•"/>
              <a:defRPr/>
            </a:pPr>
            <a:r>
              <a:rPr lang="en-US" sz="2400" dirty="0" smtClean="0">
                <a:solidFill>
                  <a:srgbClr val="FFC000"/>
                </a:solidFill>
              </a:rPr>
              <a:t>Required qualifications</a:t>
            </a:r>
            <a:r>
              <a:rPr lang="en-US" sz="2400" dirty="0" smtClean="0"/>
              <a:t> ensure that an applicant can perform the </a:t>
            </a:r>
            <a:r>
              <a:rPr lang="en-US" sz="2400" dirty="0" smtClean="0">
                <a:solidFill>
                  <a:srgbClr val="FFC000"/>
                </a:solidFill>
              </a:rPr>
              <a:t>essential functions </a:t>
            </a:r>
            <a:r>
              <a:rPr lang="en-US" sz="2400" dirty="0" smtClean="0"/>
              <a:t>of the position.  </a:t>
            </a:r>
          </a:p>
          <a:p>
            <a:pPr marL="457200" indent="-457200" algn="l">
              <a:spcBef>
                <a:spcPts val="1200"/>
              </a:spcBef>
              <a:buFont typeface="Arial" pitchFamily="34" charset="0"/>
              <a:buChar char="•"/>
              <a:defRPr/>
            </a:pPr>
            <a:r>
              <a:rPr lang="en-US" sz="2400" dirty="0" smtClean="0"/>
              <a:t>These qualifications should be specific enough (i.e., measurable</a:t>
            </a:r>
            <a:r>
              <a:rPr lang="en-US" sz="2400" dirty="0"/>
              <a:t>) </a:t>
            </a:r>
            <a:r>
              <a:rPr lang="en-US" sz="2400" dirty="0" smtClean="0"/>
              <a:t>to assure the hiring authority that applicants will have the necessary education, experience, and/or knowledge to perform the essential functions.  </a:t>
            </a:r>
          </a:p>
          <a:p>
            <a:pPr marL="914400" lvl="1" indent="-457200" algn="l">
              <a:spcBef>
                <a:spcPts val="1200"/>
              </a:spcBef>
              <a:buFont typeface="Arial" pitchFamily="34" charset="0"/>
              <a:buChar char="•"/>
              <a:defRPr/>
            </a:pPr>
            <a:r>
              <a:rPr lang="en-US" sz="2000" dirty="0" smtClean="0"/>
              <a:t>If terminal degree is required, please specify whether it needs to be in-hand at time of application or completed by time of appointment.</a:t>
            </a:r>
          </a:p>
          <a:p>
            <a:pPr marL="457200" indent="-457200" algn="l">
              <a:spcBef>
                <a:spcPts val="1200"/>
              </a:spcBef>
              <a:buFont typeface="Arial" pitchFamily="34" charset="0"/>
              <a:buChar char="•"/>
              <a:defRPr/>
            </a:pPr>
            <a:r>
              <a:rPr lang="en-US" sz="2400" dirty="0" smtClean="0"/>
              <a:t>Only applicants meeting the </a:t>
            </a:r>
            <a:r>
              <a:rPr lang="en-US" sz="2400" dirty="0" smtClean="0">
                <a:solidFill>
                  <a:srgbClr val="FFC000"/>
                </a:solidFill>
              </a:rPr>
              <a:t>required qualifications </a:t>
            </a:r>
            <a:r>
              <a:rPr lang="en-US" sz="2400" dirty="0" smtClean="0"/>
              <a:t>are eligible for further consideration in the search. </a:t>
            </a: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lstStyle/>
          <a:p>
            <a:pPr>
              <a:defRPr/>
            </a:pPr>
            <a:r>
              <a:rPr lang="en-US" sz="3600" dirty="0" smtClean="0">
                <a:solidFill>
                  <a:srgbClr val="FFC000"/>
                </a:solidFill>
              </a:rPr>
              <a:t>Desired </a:t>
            </a:r>
            <a:r>
              <a:rPr lang="en-US" sz="3600" dirty="0">
                <a:solidFill>
                  <a:srgbClr val="FFC000"/>
                </a:solidFill>
              </a:rPr>
              <a:t>q</a:t>
            </a:r>
            <a:r>
              <a:rPr lang="en-US" sz="3600" dirty="0" smtClean="0">
                <a:solidFill>
                  <a:srgbClr val="FFC000"/>
                </a:solidFill>
              </a:rPr>
              <a:t>ualifications</a:t>
            </a:r>
            <a:r>
              <a:rPr lang="en-US" sz="2000" dirty="0" smtClean="0">
                <a:solidFill>
                  <a:srgbClr val="FFC000"/>
                </a:solidFill>
              </a:rPr>
              <a:t> </a:t>
            </a:r>
          </a:p>
          <a:p>
            <a:pPr algn="l">
              <a:defRPr/>
            </a:pPr>
            <a:endParaRPr lang="en-US" sz="1800" dirty="0" smtClean="0"/>
          </a:p>
          <a:p>
            <a:pPr marL="457200" indent="-457200" algn="l">
              <a:buFont typeface="Arial" pitchFamily="34" charset="0"/>
              <a:buChar char="•"/>
              <a:defRPr/>
            </a:pPr>
            <a:endParaRPr lang="en-US" sz="500" dirty="0" smtClean="0"/>
          </a:p>
          <a:p>
            <a:pPr marL="457200" indent="-457200" algn="l">
              <a:buFont typeface="Arial" pitchFamily="34" charset="0"/>
              <a:buChar char="•"/>
              <a:defRPr/>
            </a:pPr>
            <a:r>
              <a:rPr lang="en-US" sz="2800" dirty="0" smtClean="0">
                <a:solidFill>
                  <a:srgbClr val="FFC000"/>
                </a:solidFill>
              </a:rPr>
              <a:t>Desired qualifications </a:t>
            </a:r>
            <a:r>
              <a:rPr lang="en-US" sz="2800" dirty="0" smtClean="0"/>
              <a:t>are those that would enhance an applicant’s ability to perform the essential functions of a position. </a:t>
            </a:r>
          </a:p>
          <a:p>
            <a:pPr marL="457200" indent="-457200" algn="l">
              <a:buFont typeface="Arial" pitchFamily="34" charset="0"/>
              <a:buChar char="•"/>
              <a:defRPr/>
            </a:pPr>
            <a:endParaRPr lang="en-US" sz="700" dirty="0" smtClean="0"/>
          </a:p>
          <a:p>
            <a:pPr marL="457200" indent="-457200" algn="l">
              <a:buFont typeface="Arial" pitchFamily="34" charset="0"/>
              <a:buChar char="•"/>
              <a:defRPr/>
            </a:pPr>
            <a:r>
              <a:rPr lang="en-US" sz="2800" dirty="0" smtClean="0"/>
              <a:t>The initial assessment of applicants is based on whether applicants meet the </a:t>
            </a:r>
            <a:r>
              <a:rPr lang="en-US" sz="2800" dirty="0" smtClean="0">
                <a:solidFill>
                  <a:srgbClr val="FFC000"/>
                </a:solidFill>
              </a:rPr>
              <a:t>required </a:t>
            </a:r>
            <a:r>
              <a:rPr lang="en-US" sz="2800" dirty="0" smtClean="0"/>
              <a:t>qualifications. Secondary assessment may consider whether applicants meet any of the </a:t>
            </a:r>
            <a:r>
              <a:rPr lang="en-US" sz="2800" dirty="0" smtClean="0">
                <a:solidFill>
                  <a:srgbClr val="FFC000"/>
                </a:solidFill>
              </a:rPr>
              <a:t>desired</a:t>
            </a:r>
            <a:r>
              <a:rPr lang="en-US" sz="2800" dirty="0" smtClean="0"/>
              <a:t> qualifications. </a:t>
            </a:r>
          </a:p>
          <a:p>
            <a:pPr eaLnBrk="1" hangingPunct="1">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solidFill>
                  <a:srgbClr val="FFC000"/>
                </a:solidFill>
              </a:rPr>
              <a:t>Advertising:</a:t>
            </a:r>
            <a:br>
              <a:rPr lang="en-US" dirty="0" smtClean="0">
                <a:solidFill>
                  <a:srgbClr val="FFC000"/>
                </a:solidFill>
              </a:rPr>
            </a:br>
            <a:r>
              <a:rPr lang="en-US" dirty="0" smtClean="0">
                <a:solidFill>
                  <a:srgbClr val="FFC000"/>
                </a:solidFill>
              </a:rPr>
              <a:t>Some legal requirements</a:t>
            </a:r>
            <a:endParaRPr lang="en-US" dirty="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5867400"/>
          </a:xfrm>
        </p:spPr>
        <p:txBody>
          <a:bodyPr/>
          <a:lstStyle/>
          <a:p>
            <a:pPr eaLnBrk="1" hangingPunct="1">
              <a:defRPr/>
            </a:pPr>
            <a:r>
              <a:rPr lang="en-US" sz="3600" kern="1200" dirty="0" smtClean="0">
                <a:solidFill>
                  <a:srgbClr val="FFC000"/>
                </a:solidFill>
              </a:rPr>
              <a:t>Advertising position openings</a:t>
            </a:r>
          </a:p>
          <a:p>
            <a:pPr algn="l" eaLnBrk="1" hangingPunct="1">
              <a:defRPr/>
            </a:pPr>
            <a:endParaRPr lang="en-US" sz="800" kern="1200" dirty="0" smtClean="0">
              <a:solidFill>
                <a:srgbClr val="FFC000"/>
              </a:solidFill>
            </a:endParaRPr>
          </a:p>
          <a:p>
            <a:pPr algn="l">
              <a:defRPr/>
            </a:pPr>
            <a:endParaRPr lang="en-US" sz="800" kern="1200" dirty="0" smtClean="0"/>
          </a:p>
          <a:p>
            <a:pPr algn="l">
              <a:defRPr/>
            </a:pPr>
            <a:r>
              <a:rPr lang="en-US" sz="2400" kern="1200" dirty="0" smtClean="0"/>
              <a:t>For faculty positions, only an electronic ad is required.</a:t>
            </a:r>
          </a:p>
          <a:p>
            <a:pPr algn="l">
              <a:defRPr/>
            </a:pPr>
            <a:r>
              <a:rPr lang="en-US" sz="2400" kern="1200" dirty="0" smtClean="0"/>
              <a:t>You may choose to use a mix of print and online advertisements as well as direct contact.</a:t>
            </a:r>
          </a:p>
          <a:p>
            <a:pPr algn="l">
              <a:defRPr/>
            </a:pPr>
            <a:endParaRPr lang="en-US" sz="500" kern="1200" dirty="0" smtClean="0"/>
          </a:p>
          <a:p>
            <a:pPr>
              <a:defRPr/>
            </a:pPr>
            <a:r>
              <a:rPr lang="en-US" kern="1200" dirty="0" smtClean="0">
                <a:solidFill>
                  <a:srgbClr val="FFC000"/>
                </a:solidFill>
              </a:rPr>
              <a:t>PLEASE NOTE:</a:t>
            </a:r>
          </a:p>
          <a:p>
            <a:pPr algn="l">
              <a:defRPr/>
            </a:pPr>
            <a:r>
              <a:rPr lang="en-US" sz="2400" kern="1200" dirty="0" smtClean="0"/>
              <a:t>A copy of the advertisement  must be sent to the Office of Equity and Inclusion for immediate posting to the ASU Job Opportunities Web page. </a:t>
            </a:r>
          </a:p>
          <a:p>
            <a:pPr algn="l">
              <a:defRPr/>
            </a:pPr>
            <a:r>
              <a:rPr lang="en-US" sz="2400" b="0" kern="1200" dirty="0" smtClean="0"/>
              <a:t>This is not for approval purposes, but to ensure compliance with a federal regulation that requires government contractors to advertise internally to allow for promotional opportunities.  </a:t>
            </a:r>
            <a:r>
              <a:rPr lang="en-US" sz="2400" b="0" kern="1200" dirty="0" smtClean="0">
                <a:solidFill>
                  <a:srgbClr val="FFC000"/>
                </a:solidFill>
              </a:rPr>
              <a:t>This step must happen </a:t>
            </a:r>
            <a:r>
              <a:rPr lang="en-US" sz="2400" b="0" u="sng" kern="1200" dirty="0" smtClean="0">
                <a:solidFill>
                  <a:srgbClr val="FFC000"/>
                </a:solidFill>
              </a:rPr>
              <a:t>before</a:t>
            </a:r>
            <a:r>
              <a:rPr lang="en-US" sz="2400" b="0" kern="1200" dirty="0" smtClean="0">
                <a:solidFill>
                  <a:srgbClr val="FFC000"/>
                </a:solidFill>
              </a:rPr>
              <a:t> ad is posted in other sources</a:t>
            </a:r>
            <a:r>
              <a:rPr lang="en-US" sz="2400" b="0" kern="1200" dirty="0" smtClean="0"/>
              <a:t>. </a:t>
            </a:r>
            <a:endParaRPr lang="en-US" sz="2400" b="0" dirty="0" smtClean="0"/>
          </a:p>
          <a:p>
            <a:pPr algn="l">
              <a:defRPr/>
            </a:pPr>
            <a:endParaRPr lang="en-US" sz="1800" kern="1200" dirty="0" smtClean="0"/>
          </a:p>
          <a:p>
            <a:pPr algn="l" eaLnBrk="1" hangingPunct="1">
              <a:defRPr/>
            </a:pPr>
            <a:endParaRPr lang="en-US" sz="2000" kern="1200" dirty="0" smtClean="0">
              <a:solidFill>
                <a:srgbClr val="FFC000"/>
              </a:solidFill>
            </a:endParaRPr>
          </a:p>
          <a:p>
            <a:pPr eaLnBrk="1" hangingPunct="1">
              <a:defRPr/>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5867400"/>
          </a:xfrm>
        </p:spPr>
        <p:txBody>
          <a:bodyPr/>
          <a:lstStyle/>
          <a:p>
            <a:pPr eaLnBrk="1" hangingPunct="1">
              <a:defRPr/>
            </a:pPr>
            <a:r>
              <a:rPr lang="en-US" sz="3600" kern="1200" dirty="0" smtClean="0">
                <a:solidFill>
                  <a:srgbClr val="FFC000"/>
                </a:solidFill>
              </a:rPr>
              <a:t>Federal law considerations </a:t>
            </a:r>
          </a:p>
          <a:p>
            <a:pPr eaLnBrk="1" hangingPunct="1">
              <a:defRPr/>
            </a:pPr>
            <a:r>
              <a:rPr lang="en-US" sz="3600" kern="1200" dirty="0" smtClean="0">
                <a:solidFill>
                  <a:srgbClr val="FFC000"/>
                </a:solidFill>
              </a:rPr>
              <a:t>for advertising </a:t>
            </a:r>
            <a:r>
              <a:rPr lang="en-US" sz="3600" kern="1200" dirty="0">
                <a:solidFill>
                  <a:srgbClr val="FFC000"/>
                </a:solidFill>
              </a:rPr>
              <a:t>position openings</a:t>
            </a:r>
          </a:p>
          <a:p>
            <a:pPr marL="457200" indent="-457200" algn="l">
              <a:spcBef>
                <a:spcPts val="1200"/>
              </a:spcBef>
              <a:buFont typeface="Arial" pitchFamily="34" charset="0"/>
              <a:buChar char="•"/>
              <a:defRPr/>
            </a:pPr>
            <a:r>
              <a:rPr lang="en-US" sz="2400" kern="1200" dirty="0" smtClean="0"/>
              <a:t>Searches that might lead to the hiring of an individual who is not a U.S. citizen have </a:t>
            </a:r>
            <a:r>
              <a:rPr lang="en-US" sz="2400" kern="1200" dirty="0" smtClean="0">
                <a:solidFill>
                  <a:srgbClr val="FFC000"/>
                </a:solidFill>
              </a:rPr>
              <a:t>specific</a:t>
            </a:r>
            <a:r>
              <a:rPr lang="en-US" sz="2400" kern="1200" dirty="0" smtClean="0"/>
              <a:t> advertising requirements.   </a:t>
            </a:r>
          </a:p>
          <a:p>
            <a:pPr marL="457200" indent="-457200" algn="l">
              <a:spcBef>
                <a:spcPts val="1200"/>
              </a:spcBef>
              <a:buFont typeface="Arial" pitchFamily="34" charset="0"/>
              <a:buChar char="•"/>
              <a:defRPr/>
            </a:pPr>
            <a:r>
              <a:rPr lang="en-US" sz="2400" dirty="0" smtClean="0"/>
              <a:t>ASU must demonstrate that a competitive recruitment and selection process was used and that the foreign national was more qualified than any U.S. worker applicant.  </a:t>
            </a:r>
          </a:p>
          <a:p>
            <a:pPr marL="457200" indent="-457200" algn="l">
              <a:spcBef>
                <a:spcPts val="1200"/>
              </a:spcBef>
              <a:buFont typeface="Arial" pitchFamily="34" charset="0"/>
              <a:buChar char="•"/>
              <a:defRPr/>
            </a:pPr>
            <a:r>
              <a:rPr lang="en-US" sz="2400" dirty="0" smtClean="0"/>
              <a:t>ASU can demonstrate this through use of the protocols set forth in the Faculty and Academic Professional Search Handbook.</a:t>
            </a:r>
          </a:p>
          <a:p>
            <a:pPr algn="l">
              <a:defRPr/>
            </a:pPr>
            <a:endParaRPr lang="en-US" sz="2000" dirty="0" smtClean="0"/>
          </a:p>
          <a:p>
            <a:pPr algn="l" eaLnBrk="1" hangingPunct="1">
              <a:defRPr/>
            </a:pPr>
            <a:endParaRPr lang="en-US" sz="2000" kern="1200" dirty="0" smtClean="0">
              <a:solidFill>
                <a:srgbClr val="FFC000"/>
              </a:solidFill>
            </a:endParaRPr>
          </a:p>
          <a:p>
            <a:pPr algn="l" eaLnBrk="1" hangingPunct="1">
              <a:defRPr/>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5867400"/>
          </a:xfrm>
        </p:spPr>
        <p:txBody>
          <a:bodyPr/>
          <a:lstStyle/>
          <a:p>
            <a:pPr eaLnBrk="1" hangingPunct="1">
              <a:defRPr/>
            </a:pPr>
            <a:r>
              <a:rPr lang="en-US" sz="3600" kern="1200" dirty="0" smtClean="0">
                <a:solidFill>
                  <a:srgbClr val="FFC000"/>
                </a:solidFill>
              </a:rPr>
              <a:t>Federal law </a:t>
            </a:r>
            <a:r>
              <a:rPr lang="en-US" sz="3600" kern="1200" dirty="0">
                <a:solidFill>
                  <a:srgbClr val="FFC000"/>
                </a:solidFill>
              </a:rPr>
              <a:t>considerations </a:t>
            </a:r>
          </a:p>
          <a:p>
            <a:pPr eaLnBrk="1" hangingPunct="1">
              <a:defRPr/>
            </a:pPr>
            <a:r>
              <a:rPr lang="en-US" sz="3600" kern="1200" dirty="0">
                <a:solidFill>
                  <a:srgbClr val="FFC000"/>
                </a:solidFill>
              </a:rPr>
              <a:t>for advertising position openings</a:t>
            </a:r>
          </a:p>
          <a:p>
            <a:pPr eaLnBrk="1" hangingPunct="1">
              <a:defRPr/>
            </a:pPr>
            <a:endParaRPr lang="en-US" sz="1200" kern="1200" dirty="0" smtClean="0">
              <a:solidFill>
                <a:srgbClr val="FFC000"/>
              </a:solidFill>
            </a:endParaRPr>
          </a:p>
          <a:p>
            <a:pPr algn="l">
              <a:spcBef>
                <a:spcPts val="1200"/>
              </a:spcBef>
              <a:defRPr/>
            </a:pPr>
            <a:r>
              <a:rPr lang="en-US" sz="2400" dirty="0" smtClean="0"/>
              <a:t>In conducting an open and competitive search, electronic or web-based national professional journals may be used in lieu of a print journal to satisfy the provision found at 20 CFR 656.18(b)(3), which requires use of a national professional journal for advertisements for college or university </a:t>
            </a:r>
            <a:r>
              <a:rPr lang="en-US" sz="2400" dirty="0" smtClean="0">
                <a:solidFill>
                  <a:srgbClr val="FFC000"/>
                </a:solidFill>
              </a:rPr>
              <a:t>teachers</a:t>
            </a:r>
            <a:r>
              <a:rPr lang="en-US" sz="2400" dirty="0" smtClean="0"/>
              <a:t>. </a:t>
            </a:r>
          </a:p>
          <a:p>
            <a:pPr algn="l">
              <a:spcBef>
                <a:spcPts val="1200"/>
              </a:spcBef>
              <a:defRPr/>
            </a:pPr>
            <a:r>
              <a:rPr lang="en-US" sz="2400" dirty="0" smtClean="0"/>
              <a:t>The advertisement for the job opportunity for which certification is sought must be posted for </a:t>
            </a:r>
            <a:r>
              <a:rPr lang="en-US" sz="2400" dirty="0" smtClean="0">
                <a:solidFill>
                  <a:srgbClr val="FFC000"/>
                </a:solidFill>
              </a:rPr>
              <a:t>at least 30 calendar days</a:t>
            </a:r>
            <a:r>
              <a:rPr lang="en-US" sz="2400" dirty="0" smtClean="0"/>
              <a:t> on the journal’s website.</a:t>
            </a:r>
            <a:endParaRPr lang="en-US" sz="2400" kern="1200" dirty="0" smtClean="0"/>
          </a:p>
          <a:p>
            <a:pPr algn="l" eaLnBrk="1" hangingPunct="1">
              <a:defRPr/>
            </a:pPr>
            <a:endParaRPr lang="en-US" sz="2800" b="0" kern="1200" dirty="0" smtClean="0">
              <a:solidFill>
                <a:srgbClr val="FFC000"/>
              </a:solidFill>
            </a:endParaRPr>
          </a:p>
          <a:p>
            <a:pPr algn="l" eaLnBrk="1" hangingPunct="1">
              <a:defRPr/>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228600"/>
            <a:ext cx="8534400" cy="2286000"/>
          </a:xfrm>
          <a:prstGeom prst="rect">
            <a:avLst/>
          </a:prstGeom>
        </p:spPr>
        <p:txBody>
          <a:bodyPr/>
          <a:lst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a:lstStyle>
          <a:p>
            <a:pPr marL="0" indent="0" eaLnBrk="1" hangingPunct="1">
              <a:buNone/>
              <a:defRPr/>
            </a:pPr>
            <a:r>
              <a:rPr lang="en-US" sz="2800" kern="0" dirty="0" smtClean="0"/>
              <a:t>Eight </a:t>
            </a:r>
            <a:r>
              <a:rPr lang="en-US" sz="2800" kern="0" dirty="0" smtClean="0">
                <a:solidFill>
                  <a:srgbClr val="FFC000"/>
                </a:solidFill>
              </a:rPr>
              <a:t>design aspirations </a:t>
            </a:r>
            <a:r>
              <a:rPr lang="en-US" sz="2800" kern="0" dirty="0" smtClean="0"/>
              <a:t>guide ASU’s ongoing evolution as a </a:t>
            </a:r>
            <a:r>
              <a:rPr lang="en-US" kern="0" dirty="0" smtClean="0">
                <a:solidFill>
                  <a:srgbClr val="FFC000"/>
                </a:solidFill>
              </a:rPr>
              <a:t>New American University</a:t>
            </a:r>
            <a:r>
              <a:rPr lang="en-US" sz="2800" kern="0" dirty="0" smtClean="0"/>
              <a:t>.  ASU integrates these institutional objectives in innovative ways to demonstrate excellence, access and impact. </a:t>
            </a:r>
            <a:r>
              <a:rPr lang="en-US" sz="4000" kern="0" dirty="0" smtClean="0"/>
              <a:t/>
            </a:r>
            <a:br>
              <a:rPr lang="en-US" sz="4000" kern="0" dirty="0" smtClean="0"/>
            </a:br>
            <a:endParaRPr lang="en-US" sz="2400" kern="0" dirty="0" smtClean="0"/>
          </a:p>
        </p:txBody>
      </p:sp>
      <p:sp>
        <p:nvSpPr>
          <p:cNvPr id="4" name="Subtitle 2"/>
          <p:cNvSpPr txBox="1">
            <a:spLocks/>
          </p:cNvSpPr>
          <p:nvPr/>
        </p:nvSpPr>
        <p:spPr>
          <a:xfrm>
            <a:off x="457200" y="2735802"/>
            <a:ext cx="3733800" cy="2819400"/>
          </a:xfrm>
          <a:prstGeom prst="rect">
            <a:avLst/>
          </a:prstGeom>
        </p:spPr>
        <p:txBody>
          <a:bodyPr/>
          <a:lst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a:lstStyle>
          <a:p>
            <a:pPr marL="0" indent="0" eaLnBrk="1" hangingPunct="1">
              <a:buNone/>
              <a:defRPr/>
            </a:pPr>
            <a:r>
              <a:rPr lang="en-US" sz="1400" kern="0" dirty="0">
                <a:solidFill>
                  <a:srgbClr val="FFC000"/>
                </a:solidFill>
              </a:rPr>
              <a:t>Leverage Our Place</a:t>
            </a:r>
          </a:p>
          <a:p>
            <a:pPr marL="0" indent="0" eaLnBrk="1" hangingPunct="1">
              <a:buNone/>
              <a:defRPr/>
            </a:pPr>
            <a:r>
              <a:rPr lang="en-US" sz="1400" kern="0" dirty="0"/>
              <a:t>ASU embraces its </a:t>
            </a:r>
            <a:r>
              <a:rPr lang="en-US" sz="1400" kern="0" dirty="0" smtClean="0"/>
              <a:t>cultural, socioeconomic </a:t>
            </a:r>
            <a:r>
              <a:rPr lang="en-US" sz="1400" kern="0" dirty="0"/>
              <a:t>and physical setting.</a:t>
            </a:r>
          </a:p>
          <a:p>
            <a:pPr marL="0" indent="0" eaLnBrk="1" hangingPunct="1">
              <a:buNone/>
              <a:defRPr/>
            </a:pPr>
            <a:r>
              <a:rPr lang="en-US" sz="1400" kern="0" dirty="0">
                <a:solidFill>
                  <a:srgbClr val="FFC000"/>
                </a:solidFill>
              </a:rPr>
              <a:t>Transform Society</a:t>
            </a:r>
          </a:p>
          <a:p>
            <a:pPr marL="0" indent="0" eaLnBrk="1" hangingPunct="1">
              <a:buNone/>
              <a:defRPr/>
            </a:pPr>
            <a:r>
              <a:rPr lang="en-US" sz="1400" kern="0" dirty="0"/>
              <a:t>ASU catalyzes social change </a:t>
            </a:r>
            <a:r>
              <a:rPr lang="en-US" sz="1400" kern="0" dirty="0" smtClean="0"/>
              <a:t>by being </a:t>
            </a:r>
            <a:r>
              <a:rPr lang="en-US" sz="1400" kern="0" dirty="0"/>
              <a:t>connected to social needs.</a:t>
            </a:r>
          </a:p>
          <a:p>
            <a:pPr marL="0" indent="0" eaLnBrk="1" hangingPunct="1">
              <a:buNone/>
              <a:defRPr/>
            </a:pPr>
            <a:r>
              <a:rPr lang="en-US" sz="1400" kern="0" dirty="0">
                <a:solidFill>
                  <a:srgbClr val="FFC000"/>
                </a:solidFill>
              </a:rPr>
              <a:t>Value Entrepreneurship</a:t>
            </a:r>
          </a:p>
          <a:p>
            <a:pPr marL="0" indent="0" eaLnBrk="1" hangingPunct="1">
              <a:buNone/>
              <a:defRPr/>
            </a:pPr>
            <a:r>
              <a:rPr lang="en-US" sz="1400" kern="0" dirty="0"/>
              <a:t>ASU uses its knowledge and</a:t>
            </a:r>
          </a:p>
          <a:p>
            <a:pPr marL="0" indent="0" eaLnBrk="1" hangingPunct="1">
              <a:buNone/>
              <a:defRPr/>
            </a:pPr>
            <a:r>
              <a:rPr lang="en-US" sz="1400" kern="0" dirty="0"/>
              <a:t>encourages innovation.</a:t>
            </a:r>
          </a:p>
          <a:p>
            <a:pPr marL="0" indent="0" eaLnBrk="1" hangingPunct="1">
              <a:buNone/>
              <a:defRPr/>
            </a:pPr>
            <a:r>
              <a:rPr lang="en-US" sz="1400" kern="0" dirty="0">
                <a:solidFill>
                  <a:srgbClr val="FFC000"/>
                </a:solidFill>
              </a:rPr>
              <a:t>Conduct Use-Inspired Research</a:t>
            </a:r>
          </a:p>
          <a:p>
            <a:pPr marL="0" indent="0" eaLnBrk="1" hangingPunct="1">
              <a:buNone/>
              <a:defRPr/>
            </a:pPr>
            <a:r>
              <a:rPr lang="en-US" sz="1400" kern="0" dirty="0"/>
              <a:t>ASU research has purpose </a:t>
            </a:r>
            <a:r>
              <a:rPr lang="en-US" sz="1400" kern="0" dirty="0" smtClean="0"/>
              <a:t>and impact</a:t>
            </a:r>
            <a:r>
              <a:rPr lang="en-US" sz="1400" kern="0" dirty="0"/>
              <a:t>.</a:t>
            </a:r>
          </a:p>
          <a:p>
            <a:pPr marL="0" indent="0" eaLnBrk="1" hangingPunct="1">
              <a:buNone/>
              <a:defRPr/>
            </a:pPr>
            <a:endParaRPr lang="en-US" sz="1200" kern="0" dirty="0"/>
          </a:p>
        </p:txBody>
      </p:sp>
      <p:sp>
        <p:nvSpPr>
          <p:cNvPr id="5" name="Subtitle 2"/>
          <p:cNvSpPr txBox="1">
            <a:spLocks/>
          </p:cNvSpPr>
          <p:nvPr/>
        </p:nvSpPr>
        <p:spPr>
          <a:xfrm>
            <a:off x="4724400" y="2732843"/>
            <a:ext cx="4116279" cy="3210757"/>
          </a:xfrm>
          <a:prstGeom prst="rect">
            <a:avLst/>
          </a:prstGeom>
        </p:spPr>
        <p:txBody>
          <a:bodyPr/>
          <a:lst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a:lstStyle>
          <a:p>
            <a:pPr marL="0" indent="0" eaLnBrk="1" hangingPunct="1">
              <a:buNone/>
              <a:defRPr/>
            </a:pPr>
            <a:r>
              <a:rPr lang="en-US" sz="1400" kern="0" dirty="0">
                <a:solidFill>
                  <a:srgbClr val="FFC000"/>
                </a:solidFill>
              </a:rPr>
              <a:t>Enable Student Success</a:t>
            </a:r>
          </a:p>
          <a:p>
            <a:pPr marL="0" indent="0" eaLnBrk="1" hangingPunct="1">
              <a:buNone/>
              <a:defRPr/>
            </a:pPr>
            <a:r>
              <a:rPr lang="en-US" sz="1400" kern="0" dirty="0"/>
              <a:t>ASU is committed to the success </a:t>
            </a:r>
            <a:r>
              <a:rPr lang="en-US" sz="1400" kern="0" dirty="0" smtClean="0"/>
              <a:t>of each </a:t>
            </a:r>
            <a:r>
              <a:rPr lang="en-US" sz="1400" kern="0" dirty="0"/>
              <a:t>unique student.</a:t>
            </a:r>
          </a:p>
          <a:p>
            <a:pPr marL="0" indent="0" eaLnBrk="1" hangingPunct="1">
              <a:buNone/>
              <a:defRPr/>
            </a:pPr>
            <a:r>
              <a:rPr lang="en-US" sz="1400" kern="0" dirty="0">
                <a:solidFill>
                  <a:srgbClr val="FFC000"/>
                </a:solidFill>
              </a:rPr>
              <a:t>Fuse Intellectual Disciplines</a:t>
            </a:r>
          </a:p>
          <a:p>
            <a:pPr marL="0" indent="0" eaLnBrk="1" hangingPunct="1">
              <a:buNone/>
              <a:defRPr/>
            </a:pPr>
            <a:r>
              <a:rPr lang="en-US" sz="1400" kern="0" dirty="0"/>
              <a:t>ASU creates knowledge by</a:t>
            </a:r>
          </a:p>
          <a:p>
            <a:pPr marL="0" indent="0" eaLnBrk="1" hangingPunct="1">
              <a:buNone/>
              <a:defRPr/>
            </a:pPr>
            <a:r>
              <a:rPr lang="en-US" sz="1400" kern="0" dirty="0"/>
              <a:t>transcending academic disciplines.</a:t>
            </a:r>
          </a:p>
          <a:p>
            <a:pPr marL="0" indent="0" eaLnBrk="1" hangingPunct="1">
              <a:buNone/>
              <a:defRPr/>
            </a:pPr>
            <a:r>
              <a:rPr lang="en-US" sz="1400" kern="0" dirty="0">
                <a:solidFill>
                  <a:srgbClr val="FFC000"/>
                </a:solidFill>
              </a:rPr>
              <a:t>Be Socially Embedded</a:t>
            </a:r>
          </a:p>
          <a:p>
            <a:pPr marL="0" indent="0" eaLnBrk="1" hangingPunct="1">
              <a:buNone/>
              <a:defRPr/>
            </a:pPr>
            <a:r>
              <a:rPr lang="en-US" sz="1400" kern="0" dirty="0"/>
              <a:t>ASU connects with communities</a:t>
            </a:r>
          </a:p>
          <a:p>
            <a:pPr marL="0" indent="0" eaLnBrk="1" hangingPunct="1">
              <a:buNone/>
              <a:defRPr/>
            </a:pPr>
            <a:r>
              <a:rPr lang="en-US" sz="1400" kern="0" dirty="0"/>
              <a:t>through mutually </a:t>
            </a:r>
            <a:r>
              <a:rPr lang="en-US" sz="1400" kern="0" dirty="0" smtClean="0"/>
              <a:t>beneficial partnerships</a:t>
            </a:r>
            <a:r>
              <a:rPr lang="en-US" sz="1400" kern="0" dirty="0"/>
              <a:t>.</a:t>
            </a:r>
          </a:p>
          <a:p>
            <a:pPr marL="0" indent="0" eaLnBrk="1" hangingPunct="1">
              <a:buNone/>
              <a:defRPr/>
            </a:pPr>
            <a:r>
              <a:rPr lang="en-US" sz="1400" kern="0" dirty="0">
                <a:solidFill>
                  <a:srgbClr val="FFC000"/>
                </a:solidFill>
              </a:rPr>
              <a:t>Engage Globally</a:t>
            </a:r>
          </a:p>
          <a:p>
            <a:pPr marL="0" indent="0" eaLnBrk="1" hangingPunct="1">
              <a:buNone/>
              <a:defRPr/>
            </a:pPr>
            <a:r>
              <a:rPr lang="en-US" sz="1400" kern="0" dirty="0"/>
              <a:t>ASU engages with people and</a:t>
            </a:r>
          </a:p>
          <a:p>
            <a:pPr marL="0" indent="0" eaLnBrk="1" hangingPunct="1">
              <a:buNone/>
              <a:defRPr/>
            </a:pPr>
            <a:r>
              <a:rPr lang="en-US" sz="1400" kern="0" dirty="0"/>
              <a:t>issues locally, nationally </a:t>
            </a:r>
            <a:r>
              <a:rPr lang="en-US" sz="1400" kern="0" dirty="0" smtClean="0"/>
              <a:t>and internationally</a:t>
            </a:r>
            <a:r>
              <a:rPr lang="en-US" sz="1400" kern="0" dirty="0"/>
              <a:t>.</a:t>
            </a:r>
          </a:p>
          <a:p>
            <a:pPr marL="0" indent="0" eaLnBrk="1" hangingPunct="1">
              <a:buNone/>
              <a:defRPr/>
            </a:pPr>
            <a:endParaRPr lang="en-US" sz="1200" kern="0" dirty="0"/>
          </a:p>
        </p:txBody>
      </p:sp>
    </p:spTree>
    <p:extLst>
      <p:ext uri="{BB962C8B-B14F-4D97-AF65-F5344CB8AC3E}">
        <p14:creationId xmlns:p14="http://schemas.microsoft.com/office/powerpoint/2010/main" val="417213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kern="1200" dirty="0" smtClean="0">
                <a:solidFill>
                  <a:srgbClr val="FFC000"/>
                </a:solidFill>
              </a:rPr>
              <a:t/>
            </a:r>
            <a:br>
              <a:rPr lang="en-US" sz="3000" kern="1200" dirty="0" smtClean="0">
                <a:solidFill>
                  <a:srgbClr val="FFC000"/>
                </a:solidFill>
              </a:rPr>
            </a:br>
            <a:r>
              <a:rPr lang="en-US" sz="3200" kern="1200" dirty="0" smtClean="0">
                <a:solidFill>
                  <a:srgbClr val="FFC000"/>
                </a:solidFill>
              </a:rPr>
              <a:t>Federal law </a:t>
            </a:r>
            <a:r>
              <a:rPr lang="en-US" sz="3200" kern="1200" dirty="0">
                <a:solidFill>
                  <a:srgbClr val="FFC000"/>
                </a:solidFill>
              </a:rPr>
              <a:t>considerations </a:t>
            </a:r>
            <a:br>
              <a:rPr lang="en-US" sz="3200" kern="1200" dirty="0">
                <a:solidFill>
                  <a:srgbClr val="FFC000"/>
                </a:solidFill>
              </a:rPr>
            </a:br>
            <a:r>
              <a:rPr lang="en-US" sz="3200" kern="1200" dirty="0">
                <a:solidFill>
                  <a:srgbClr val="FFC000"/>
                </a:solidFill>
              </a:rPr>
              <a:t>for advertising position openings</a:t>
            </a:r>
            <a:br>
              <a:rPr lang="en-US" sz="3200" kern="1200" dirty="0">
                <a:solidFill>
                  <a:srgbClr val="FFC000"/>
                </a:solidFill>
              </a:rPr>
            </a:br>
            <a:endParaRPr lang="en-US" dirty="0"/>
          </a:p>
        </p:txBody>
      </p:sp>
      <p:sp>
        <p:nvSpPr>
          <p:cNvPr id="3" name="Content Placeholder 2"/>
          <p:cNvSpPr>
            <a:spLocks noGrp="1"/>
          </p:cNvSpPr>
          <p:nvPr>
            <p:ph idx="1"/>
          </p:nvPr>
        </p:nvSpPr>
        <p:spPr>
          <a:xfrm>
            <a:off x="457200" y="1295400"/>
            <a:ext cx="8382000" cy="4953000"/>
          </a:xfrm>
        </p:spPr>
        <p:txBody>
          <a:bodyPr/>
          <a:lstStyle/>
          <a:p>
            <a:pPr marL="0" indent="0">
              <a:spcBef>
                <a:spcPts val="1200"/>
              </a:spcBef>
              <a:buFontTx/>
              <a:buNone/>
              <a:defRPr/>
            </a:pPr>
            <a:r>
              <a:rPr lang="en-US" sz="2200" dirty="0" smtClean="0"/>
              <a:t>Documentation of the placement of an advertisement in an electronic or web-based national professional journal </a:t>
            </a:r>
            <a:r>
              <a:rPr lang="en-US" sz="2200" dirty="0" smtClean="0">
                <a:solidFill>
                  <a:srgbClr val="FFC000"/>
                </a:solidFill>
              </a:rPr>
              <a:t>must include evidence </a:t>
            </a:r>
            <a:r>
              <a:rPr lang="en-US" sz="2200" dirty="0" smtClean="0">
                <a:solidFill>
                  <a:srgbClr val="FFB310"/>
                </a:solidFill>
              </a:rPr>
              <a:t>of the start and end dates </a:t>
            </a:r>
            <a:r>
              <a:rPr lang="en-US" sz="2200" dirty="0" smtClean="0"/>
              <a:t>of the advertisement placement and the text of the advertisement.  An example of a national outlet that meets these criteria is </a:t>
            </a:r>
            <a:r>
              <a:rPr lang="en-US" sz="2200" i="1" dirty="0" smtClean="0"/>
              <a:t>The Chronicle of Higher Education</a:t>
            </a:r>
            <a:r>
              <a:rPr lang="en-US" sz="2200" dirty="0" smtClean="0"/>
              <a:t>.  </a:t>
            </a:r>
          </a:p>
          <a:p>
            <a:pPr marL="0" indent="0">
              <a:spcBef>
                <a:spcPts val="1200"/>
              </a:spcBef>
              <a:buFontTx/>
              <a:buNone/>
              <a:defRPr/>
            </a:pPr>
            <a:endParaRPr lang="en-US" sz="2200" dirty="0" smtClean="0"/>
          </a:p>
          <a:p>
            <a:pPr marL="0" indent="0">
              <a:spcBef>
                <a:spcPts val="1200"/>
              </a:spcBef>
              <a:buFontTx/>
              <a:buNone/>
              <a:defRPr/>
            </a:pPr>
            <a:r>
              <a:rPr lang="en-US" sz="2200" dirty="0" smtClean="0"/>
              <a:t>If a search process does not include one national electronic or print ad and the finalist turns out to be a non-U.S. citizen, the hiring department will need to re-recruit for the position to meet U.S. Department of Labor (DOL) certification requirements.</a:t>
            </a: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kern="1200" dirty="0" smtClean="0">
                <a:solidFill>
                  <a:srgbClr val="FFC000"/>
                </a:solidFill>
              </a:rPr>
              <a:t/>
            </a:r>
            <a:br>
              <a:rPr lang="en-US" sz="3000" kern="1200" dirty="0" smtClean="0">
                <a:solidFill>
                  <a:srgbClr val="FFC000"/>
                </a:solidFill>
              </a:rPr>
            </a:br>
            <a:r>
              <a:rPr lang="en-US" sz="3200" kern="1200" dirty="0" smtClean="0">
                <a:solidFill>
                  <a:srgbClr val="FFC000"/>
                </a:solidFill>
              </a:rPr>
              <a:t>Federal law </a:t>
            </a:r>
            <a:r>
              <a:rPr lang="en-US" sz="3200" kern="1200" dirty="0">
                <a:solidFill>
                  <a:srgbClr val="FFC000"/>
                </a:solidFill>
              </a:rPr>
              <a:t>considerations </a:t>
            </a:r>
            <a:br>
              <a:rPr lang="en-US" sz="3200" kern="1200" dirty="0">
                <a:solidFill>
                  <a:srgbClr val="FFC000"/>
                </a:solidFill>
              </a:rPr>
            </a:br>
            <a:r>
              <a:rPr lang="en-US" sz="3200" kern="1200" dirty="0">
                <a:solidFill>
                  <a:srgbClr val="FFC000"/>
                </a:solidFill>
              </a:rPr>
              <a:t>for advertising position openings</a:t>
            </a:r>
            <a:endParaRPr lang="en-US" dirty="0"/>
          </a:p>
        </p:txBody>
      </p:sp>
      <p:sp>
        <p:nvSpPr>
          <p:cNvPr id="3" name="Content Placeholder 2"/>
          <p:cNvSpPr>
            <a:spLocks noGrp="1"/>
          </p:cNvSpPr>
          <p:nvPr>
            <p:ph idx="1"/>
          </p:nvPr>
        </p:nvSpPr>
        <p:spPr>
          <a:xfrm>
            <a:off x="457200" y="1524000"/>
            <a:ext cx="8382000" cy="4724400"/>
          </a:xfrm>
        </p:spPr>
        <p:txBody>
          <a:bodyPr/>
          <a:lstStyle/>
          <a:p>
            <a:pPr marL="0" indent="0" eaLnBrk="1" hangingPunct="1">
              <a:spcBef>
                <a:spcPts val="1200"/>
              </a:spcBef>
              <a:buFontTx/>
              <a:buNone/>
              <a:defRPr/>
            </a:pPr>
            <a:r>
              <a:rPr lang="en-US" sz="2400" dirty="0" smtClean="0"/>
              <a:t>While the national electronic or print ad is necessary, it alone is not sufficient to satisfy Department of Labor requirements — </a:t>
            </a:r>
            <a:r>
              <a:rPr lang="en-US" sz="2400" dirty="0" smtClean="0">
                <a:solidFill>
                  <a:srgbClr val="FFC000"/>
                </a:solidFill>
              </a:rPr>
              <a:t>evidence of other recruitment sources utilized is also required</a:t>
            </a:r>
            <a:r>
              <a:rPr lang="en-US" sz="2400" dirty="0" smtClean="0"/>
              <a:t>.  </a:t>
            </a:r>
          </a:p>
          <a:p>
            <a:pPr marL="0" indent="0" eaLnBrk="1" hangingPunct="1">
              <a:spcBef>
                <a:spcPts val="1200"/>
              </a:spcBef>
              <a:buFontTx/>
              <a:buNone/>
              <a:defRPr/>
            </a:pPr>
            <a:r>
              <a:rPr lang="en-US" sz="2400" dirty="0" smtClean="0"/>
              <a:t>The </a:t>
            </a:r>
            <a:r>
              <a:rPr lang="en-US" sz="2400" dirty="0"/>
              <a:t>Department of Labor</a:t>
            </a:r>
            <a:r>
              <a:rPr lang="en-US" sz="2400" dirty="0" smtClean="0"/>
              <a:t> does not specify what those other sources need to be, but it is clear that more than just the national electronic or print ad is required. </a:t>
            </a:r>
          </a:p>
          <a:p>
            <a:pPr>
              <a:defRPr/>
            </a:pPr>
            <a:endParaRPr lang="en-US" dirty="0"/>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14400"/>
          </a:xfrm>
        </p:spPr>
        <p:txBody>
          <a:bodyPr/>
          <a:lstStyle/>
          <a:p>
            <a:pPr>
              <a:defRPr/>
            </a:pPr>
            <a:r>
              <a:rPr lang="en-US" sz="3200" dirty="0" smtClean="0">
                <a:solidFill>
                  <a:srgbClr val="FFC000"/>
                </a:solidFill>
              </a:rPr>
              <a:t>A special point about advertising </a:t>
            </a:r>
            <a:br>
              <a:rPr lang="en-US" sz="3200" dirty="0" smtClean="0">
                <a:solidFill>
                  <a:srgbClr val="FFC000"/>
                </a:solidFill>
              </a:rPr>
            </a:br>
            <a:r>
              <a:rPr lang="en-US" sz="3200" dirty="0" smtClean="0"/>
              <a:t>ACADEMIC PROFESSIONAL </a:t>
            </a:r>
            <a:r>
              <a:rPr lang="en-US" sz="3200" dirty="0" smtClean="0">
                <a:solidFill>
                  <a:srgbClr val="FFC000"/>
                </a:solidFill>
              </a:rPr>
              <a:t>openings</a:t>
            </a:r>
            <a:endParaRPr lang="en-US" sz="3200" dirty="0">
              <a:solidFill>
                <a:srgbClr val="FFC000"/>
              </a:solidFill>
            </a:endParaRPr>
          </a:p>
        </p:txBody>
      </p:sp>
      <p:sp>
        <p:nvSpPr>
          <p:cNvPr id="3" name="Content Placeholder 2"/>
          <p:cNvSpPr>
            <a:spLocks noGrp="1"/>
          </p:cNvSpPr>
          <p:nvPr>
            <p:ph idx="1"/>
          </p:nvPr>
        </p:nvSpPr>
        <p:spPr>
          <a:xfrm>
            <a:off x="381000" y="1447800"/>
            <a:ext cx="8382000" cy="4648200"/>
          </a:xfrm>
        </p:spPr>
        <p:txBody>
          <a:bodyPr/>
          <a:lstStyle/>
          <a:p>
            <a:pPr marL="0" indent="0">
              <a:buFontTx/>
              <a:buNone/>
              <a:defRPr/>
            </a:pPr>
            <a:r>
              <a:rPr lang="en-US" sz="2200" dirty="0" smtClean="0"/>
              <a:t>In conducting an open and competitive search for an Academic Professional that does not have teaching responsibilities, </a:t>
            </a:r>
            <a:r>
              <a:rPr lang="en-US" sz="2200" u="sng" dirty="0" smtClean="0">
                <a:solidFill>
                  <a:srgbClr val="FFC000"/>
                </a:solidFill>
              </a:rPr>
              <a:t>one full print advertisement must appear in a national advertising venue</a:t>
            </a:r>
            <a:r>
              <a:rPr lang="en-US" sz="2200" dirty="0" smtClean="0"/>
              <a:t> (e.g., </a:t>
            </a:r>
            <a:r>
              <a:rPr lang="en-US" sz="2200" i="1" dirty="0" smtClean="0"/>
              <a:t>The Chronicle of Higher Education</a:t>
            </a:r>
            <a:r>
              <a:rPr lang="en-US" sz="2200" dirty="0" smtClean="0"/>
              <a:t>).  </a:t>
            </a:r>
          </a:p>
          <a:p>
            <a:pPr marL="0" indent="0">
              <a:buFontTx/>
              <a:buNone/>
              <a:defRPr/>
            </a:pPr>
            <a:endParaRPr lang="en-US" sz="2200" dirty="0" smtClean="0"/>
          </a:p>
          <a:p>
            <a:pPr marL="0" indent="0">
              <a:buFontTx/>
              <a:buNone/>
              <a:defRPr/>
            </a:pPr>
            <a:r>
              <a:rPr lang="en-US" sz="2200" dirty="0" smtClean="0"/>
              <a:t>If a search process does not include one national print ad and the finalist turns out to be a non-U.S. citizen, the hiring department will need to re-recruit for the position to meet U.S. Department of Labor (DOL) certification requirements</a:t>
            </a:r>
            <a:r>
              <a:rPr lang="en-US" sz="2200" smtClean="0"/>
              <a:t>.   </a:t>
            </a:r>
            <a:endParaRPr lang="en-US" sz="2200" dirty="0" smtClean="0"/>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solidFill>
                  <a:srgbClr val="FFC000"/>
                </a:solidFill>
              </a:rPr>
              <a:t>A special point about advertising </a:t>
            </a:r>
            <a:br>
              <a:rPr lang="en-US" sz="3200" dirty="0">
                <a:solidFill>
                  <a:srgbClr val="FFC000"/>
                </a:solidFill>
              </a:rPr>
            </a:br>
            <a:r>
              <a:rPr lang="en-US" sz="3200" dirty="0"/>
              <a:t>ACADEMIC PROFESSIONAL </a:t>
            </a:r>
            <a:r>
              <a:rPr lang="en-US" sz="3200" dirty="0">
                <a:solidFill>
                  <a:srgbClr val="FFC000"/>
                </a:solidFill>
              </a:rPr>
              <a:t>openings</a:t>
            </a:r>
            <a:endParaRPr lang="en-US" sz="3200" dirty="0"/>
          </a:p>
        </p:txBody>
      </p:sp>
      <p:sp>
        <p:nvSpPr>
          <p:cNvPr id="3" name="Content Placeholder 2"/>
          <p:cNvSpPr>
            <a:spLocks noGrp="1"/>
          </p:cNvSpPr>
          <p:nvPr>
            <p:ph idx="1"/>
          </p:nvPr>
        </p:nvSpPr>
        <p:spPr/>
        <p:txBody>
          <a:bodyPr/>
          <a:lstStyle/>
          <a:p>
            <a:pPr>
              <a:defRPr/>
            </a:pPr>
            <a:endParaRPr lang="en-US" sz="1800" dirty="0" smtClean="0"/>
          </a:p>
          <a:p>
            <a:pPr marL="0" indent="0" eaLnBrk="1" hangingPunct="1">
              <a:buFontTx/>
              <a:buNone/>
              <a:defRPr/>
            </a:pPr>
            <a:r>
              <a:rPr lang="en-US" sz="2400" dirty="0" smtClean="0"/>
              <a:t>Just as before, while the national print ad is necessary</a:t>
            </a:r>
            <a:r>
              <a:rPr lang="en-US" sz="2400" i="1" dirty="0" smtClean="0"/>
              <a:t>, </a:t>
            </a:r>
            <a:r>
              <a:rPr lang="en-US" sz="2400" i="1" dirty="0" smtClean="0">
                <a:solidFill>
                  <a:srgbClr val="FFC000"/>
                </a:solidFill>
              </a:rPr>
              <a:t>it alone is not sufficient to satisfy DOL requirements </a:t>
            </a:r>
            <a:r>
              <a:rPr lang="en-US" sz="2400" dirty="0"/>
              <a:t>— </a:t>
            </a:r>
            <a:r>
              <a:rPr lang="en-US" sz="2400" dirty="0" smtClean="0"/>
              <a:t>evidence of other recruitment sources utilized is also required.  </a:t>
            </a:r>
          </a:p>
          <a:p>
            <a:pPr marL="0" indent="0" eaLnBrk="1" hangingPunct="1">
              <a:buFontTx/>
              <a:buNone/>
              <a:defRPr/>
            </a:pPr>
            <a:endParaRPr lang="en-US" sz="2400" dirty="0" smtClean="0"/>
          </a:p>
          <a:p>
            <a:pPr marL="0" indent="0" eaLnBrk="1" hangingPunct="1">
              <a:buFontTx/>
              <a:buNone/>
              <a:defRPr/>
            </a:pPr>
            <a:r>
              <a:rPr lang="en-US" sz="2400" dirty="0" smtClean="0"/>
              <a:t>The DOL does not specify what those other sources need to be, but it is clear that more than just the national print ad is required. </a:t>
            </a:r>
          </a:p>
          <a:p>
            <a:pPr>
              <a:defRPr/>
            </a:pPr>
            <a:endParaRPr lang="en-US" dirty="0"/>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533400"/>
            <a:ext cx="8839200" cy="5943600"/>
          </a:xfrm>
        </p:spPr>
        <p:txBody>
          <a:bodyPr/>
          <a:lstStyle/>
          <a:p>
            <a:pPr>
              <a:defRPr/>
            </a:pPr>
            <a:r>
              <a:rPr lang="en-US" sz="3600" dirty="0" smtClean="0">
                <a:solidFill>
                  <a:srgbClr val="FFC000"/>
                </a:solidFill>
              </a:rPr>
              <a:t>EO/AA statements in advertisements</a:t>
            </a:r>
          </a:p>
          <a:p>
            <a:pPr>
              <a:defRPr/>
            </a:pPr>
            <a:endParaRPr lang="en-US" sz="1600" dirty="0" smtClean="0"/>
          </a:p>
          <a:p>
            <a:pPr algn="l">
              <a:spcBef>
                <a:spcPts val="300"/>
              </a:spcBef>
              <a:defRPr/>
            </a:pPr>
            <a:r>
              <a:rPr lang="en-US" sz="2200" dirty="0" smtClean="0"/>
              <a:t>Federal affirmative action regulations require inclusion of an equal opportunity statement in all ASU publications, including advertisements. The following statement </a:t>
            </a:r>
            <a:r>
              <a:rPr lang="en-US" sz="2200" dirty="0" smtClean="0">
                <a:solidFill>
                  <a:srgbClr val="FFC000"/>
                </a:solidFill>
              </a:rPr>
              <a:t>must</a:t>
            </a:r>
            <a:r>
              <a:rPr lang="en-US" sz="2200" dirty="0" smtClean="0"/>
              <a:t> be included in advertisements and openings: </a:t>
            </a:r>
          </a:p>
          <a:p>
            <a:pPr>
              <a:spcBef>
                <a:spcPts val="300"/>
              </a:spcBef>
              <a:defRPr/>
            </a:pPr>
            <a:endParaRPr lang="en-US" sz="1200" dirty="0" smtClean="0"/>
          </a:p>
          <a:p>
            <a:pPr marL="168275" algn="l">
              <a:defRPr/>
            </a:pPr>
            <a:r>
              <a:rPr lang="en-US" sz="1800" b="0" dirty="0">
                <a:effectLst/>
                <a:latin typeface="Times New Roman" panose="02020603050405020304" pitchFamily="18" charset="0"/>
                <a:cs typeface="Times New Roman" panose="02020603050405020304" pitchFamily="18" charset="0"/>
              </a:rPr>
              <a:t>Arizona State University is a VEVRAA Federal Contractor and an Equal Opportunity</a:t>
            </a:r>
            <a:r>
              <a:rPr lang="en-US" sz="1800" b="0" dirty="0" smtClean="0">
                <a:effectLst/>
                <a:latin typeface="Times New Roman" panose="02020603050405020304" pitchFamily="18" charset="0"/>
                <a:cs typeface="Times New Roman" panose="02020603050405020304" pitchFamily="18" charset="0"/>
              </a:rPr>
              <a:t>/ Affirmative </a:t>
            </a:r>
            <a:r>
              <a:rPr lang="en-US" sz="1800" b="0" dirty="0">
                <a:effectLst/>
                <a:latin typeface="Times New Roman" panose="02020603050405020304" pitchFamily="18" charset="0"/>
                <a:cs typeface="Times New Roman" panose="02020603050405020304" pitchFamily="18" charset="0"/>
              </a:rPr>
              <a:t>Action Employer. All qualified applicants will be considered without regard to race, color, sex, religion, national origin, disability, protected veteran status, or any other basis protected by law</a:t>
            </a:r>
            <a:r>
              <a:rPr lang="en-US" sz="2400" dirty="0">
                <a:effectLst/>
              </a:rPr>
              <a:t>.</a:t>
            </a:r>
          </a:p>
          <a:p>
            <a:pPr algn="l">
              <a:spcBef>
                <a:spcPts val="300"/>
              </a:spcBef>
              <a:defRPr/>
            </a:pPr>
            <a:endParaRPr lang="en-US" sz="1200" dirty="0" smtClean="0"/>
          </a:p>
          <a:p>
            <a:pPr algn="l">
              <a:spcBef>
                <a:spcPts val="300"/>
              </a:spcBef>
              <a:defRPr/>
            </a:pPr>
            <a:r>
              <a:rPr lang="en-US" sz="2200" dirty="0" smtClean="0"/>
              <a:t>In </a:t>
            </a:r>
            <a:r>
              <a:rPr lang="en-US" sz="2200" dirty="0" smtClean="0">
                <a:solidFill>
                  <a:srgbClr val="FFC000"/>
                </a:solidFill>
              </a:rPr>
              <a:t>electronic advertisements</a:t>
            </a:r>
            <a:r>
              <a:rPr lang="en-US" sz="2200" dirty="0" smtClean="0"/>
              <a:t>, create a hyperlink from this statement to ASU’s full non-discrimination statement (ACD 401) at </a:t>
            </a:r>
            <a:r>
              <a:rPr lang="en-US" sz="2200" b="0" dirty="0">
                <a:hlinkClick r:id="rId3"/>
              </a:rPr>
              <a:t>https://</a:t>
            </a:r>
            <a:r>
              <a:rPr lang="en-US" sz="2200" b="0" dirty="0" smtClean="0">
                <a:hlinkClick r:id="rId3"/>
              </a:rPr>
              <a:t>www.asu.edu/aad/manuals/acd/acd401.html</a:t>
            </a:r>
            <a:r>
              <a:rPr lang="en-US" sz="2200" b="0" dirty="0"/>
              <a:t> </a:t>
            </a:r>
            <a:r>
              <a:rPr lang="en-US" sz="2200" dirty="0" smtClean="0"/>
              <a:t>, and then also add a link to the Title IX policy:</a:t>
            </a:r>
            <a:r>
              <a:rPr lang="en-US" sz="2400" dirty="0" smtClean="0"/>
              <a:t> </a:t>
            </a:r>
            <a:r>
              <a:rPr lang="en-US" sz="2400" b="0" dirty="0">
                <a:hlinkClick r:id="rId4"/>
              </a:rPr>
              <a:t>https://</a:t>
            </a:r>
            <a:r>
              <a:rPr lang="en-US" sz="2400" b="0" dirty="0" smtClean="0">
                <a:hlinkClick r:id="rId4"/>
              </a:rPr>
              <a:t>www.asu.edu/titleIX</a:t>
            </a:r>
            <a:r>
              <a:rPr lang="en-US" sz="2400" b="0" dirty="0" smtClean="0"/>
              <a:t> </a:t>
            </a:r>
            <a:r>
              <a:rPr lang="en-US" sz="2400" dirty="0" smtClean="0"/>
              <a:t>.</a:t>
            </a:r>
            <a:endParaRPr lang="en-US" sz="2200" dirty="0" smtClean="0"/>
          </a:p>
          <a:p>
            <a:pPr algn="l">
              <a:defRPr/>
            </a:pPr>
            <a:endParaRPr lang="en-US" sz="1200" dirty="0" smtClean="0"/>
          </a:p>
        </p:txBody>
      </p:sp>
      <p:sp>
        <p:nvSpPr>
          <p:cNvPr id="41987" name="Rectangle 3"/>
          <p:cNvSpPr>
            <a:spLocks noChangeArrowheads="1"/>
          </p:cNvSpPr>
          <p:nvPr/>
        </p:nvSpPr>
        <p:spPr bwMode="auto">
          <a:xfrm>
            <a:off x="295275" y="2971800"/>
            <a:ext cx="8610600" cy="1371600"/>
          </a:xfrm>
          <a:prstGeom prst="rect">
            <a:avLst/>
          </a:prstGeom>
          <a:noFill/>
          <a:ln w="28575" algn="ctr">
            <a:solidFill>
              <a:srgbClr val="FFC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solidFill>
                  <a:srgbClr val="FFC000"/>
                </a:solidFill>
              </a:rPr>
              <a:t>Choosing deadlines</a:t>
            </a:r>
            <a:endParaRPr lang="en-US" dirty="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610600" cy="6019800"/>
          </a:xfrm>
        </p:spPr>
        <p:txBody>
          <a:bodyPr/>
          <a:lstStyle/>
          <a:p>
            <a:pPr>
              <a:defRPr/>
            </a:pPr>
            <a:r>
              <a:rPr lang="en-US" sz="3600" dirty="0" smtClean="0">
                <a:solidFill>
                  <a:srgbClr val="FFC000"/>
                </a:solidFill>
              </a:rPr>
              <a:t>Choosing application deadlines </a:t>
            </a:r>
          </a:p>
          <a:p>
            <a:pPr>
              <a:defRPr/>
            </a:pPr>
            <a:endParaRPr lang="en-US" sz="1200" dirty="0" smtClean="0"/>
          </a:p>
          <a:p>
            <a:pPr algn="l">
              <a:defRPr/>
            </a:pPr>
            <a:r>
              <a:rPr lang="en-US" sz="2400" dirty="0" smtClean="0"/>
              <a:t>Application deadlines provide applicants assurance that the unit will treat each of them consistently as well as offer a general timeline for assessing when interviews might occur.</a:t>
            </a:r>
            <a:r>
              <a:rPr lang="en-US" sz="1600" dirty="0" smtClean="0"/>
              <a:t> </a:t>
            </a:r>
          </a:p>
          <a:p>
            <a:pPr algn="l">
              <a:defRPr/>
            </a:pPr>
            <a:endParaRPr lang="en-US" sz="2400" dirty="0" smtClean="0">
              <a:solidFill>
                <a:srgbClr val="FFC000"/>
              </a:solidFill>
            </a:endParaRPr>
          </a:p>
          <a:p>
            <a:pPr algn="l">
              <a:defRPr/>
            </a:pPr>
            <a:r>
              <a:rPr lang="en-US" sz="2400" dirty="0" smtClean="0">
                <a:solidFill>
                  <a:srgbClr val="FFC000"/>
                </a:solidFill>
              </a:rPr>
              <a:t>A deadline of </a:t>
            </a:r>
            <a:r>
              <a:rPr lang="en-US" sz="2400" dirty="0" smtClean="0"/>
              <a:t>“open until filled” </a:t>
            </a:r>
            <a:r>
              <a:rPr lang="en-US" sz="2400" dirty="0" smtClean="0">
                <a:solidFill>
                  <a:srgbClr val="FFC000"/>
                </a:solidFill>
              </a:rPr>
              <a:t>provides NO assurance of equal opportunity and should be avoided.</a:t>
            </a:r>
            <a:r>
              <a:rPr lang="en-US" sz="2400" dirty="0" smtClean="0"/>
              <a:t>  Instead, for flexibility, a </a:t>
            </a:r>
            <a:r>
              <a:rPr lang="en-US" sz="2400" dirty="0"/>
              <a:t>rolling application deadline language </a:t>
            </a:r>
            <a:r>
              <a:rPr lang="en-US" sz="2400" dirty="0" smtClean="0"/>
              <a:t>should be used: </a:t>
            </a:r>
            <a:endParaRPr lang="en-US" sz="2400" dirty="0"/>
          </a:p>
          <a:p>
            <a:pPr algn="l">
              <a:defRPr/>
            </a:pPr>
            <a:endParaRPr lang="en-US" sz="2400" dirty="0"/>
          </a:p>
          <a:p>
            <a:pPr algn="l">
              <a:defRPr/>
            </a:pPr>
            <a:r>
              <a:rPr lang="en-US" sz="2400" b="0" dirty="0">
                <a:latin typeface="Times New Roman" pitchFamily="18" charset="0"/>
                <a:cs typeface="Times New Roman" pitchFamily="18" charset="0"/>
              </a:rPr>
              <a:t>Application deadline is </a:t>
            </a:r>
            <a:r>
              <a:rPr lang="en-US" sz="2400" b="0" dirty="0">
                <a:solidFill>
                  <a:srgbClr val="FFC000"/>
                </a:solidFill>
                <a:latin typeface="Times New Roman" pitchFamily="18" charset="0"/>
                <a:cs typeface="Times New Roman" pitchFamily="18" charset="0"/>
              </a:rPr>
              <a:t>(date); </a:t>
            </a:r>
            <a:r>
              <a:rPr lang="en-US" sz="2400" b="0" dirty="0">
                <a:latin typeface="Times New Roman" pitchFamily="18" charset="0"/>
                <a:cs typeface="Times New Roman" pitchFamily="18" charset="0"/>
              </a:rPr>
              <a:t>if not filled, reviews will occur every two weeks thereafter until search is closed. </a:t>
            </a:r>
          </a:p>
          <a:p>
            <a:pPr algn="l">
              <a:defRPr/>
            </a:pPr>
            <a:endParaRPr lang="en-US" sz="1200" dirty="0" smtClean="0"/>
          </a:p>
        </p:txBody>
      </p:sp>
      <p:sp>
        <p:nvSpPr>
          <p:cNvPr id="44035" name="Rectangle 3"/>
          <p:cNvSpPr>
            <a:spLocks noChangeArrowheads="1"/>
          </p:cNvSpPr>
          <p:nvPr/>
        </p:nvSpPr>
        <p:spPr bwMode="auto">
          <a:xfrm>
            <a:off x="228600" y="4800600"/>
            <a:ext cx="8686800" cy="990600"/>
          </a:xfrm>
          <a:prstGeom prst="rect">
            <a:avLst/>
          </a:prstGeom>
          <a:noFill/>
          <a:ln w="28575" algn="ctr">
            <a:solidFill>
              <a:srgbClr val="FFC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6019800"/>
          </a:xfrm>
        </p:spPr>
        <p:txBody>
          <a:bodyPr/>
          <a:lstStyle/>
          <a:p>
            <a:pPr>
              <a:defRPr/>
            </a:pPr>
            <a:r>
              <a:rPr lang="en-US" sz="3600" dirty="0" smtClean="0">
                <a:solidFill>
                  <a:srgbClr val="FFC000"/>
                </a:solidFill>
              </a:rPr>
              <a:t>Choosing application deadlines </a:t>
            </a:r>
          </a:p>
          <a:p>
            <a:pPr algn="l">
              <a:defRPr/>
            </a:pPr>
            <a:endParaRPr lang="en-US" sz="1200" dirty="0" smtClean="0"/>
          </a:p>
          <a:p>
            <a:pPr marL="342900" indent="-342900" algn="l">
              <a:buFont typeface="Arial" pitchFamily="34" charset="0"/>
              <a:buChar char="•"/>
              <a:defRPr/>
            </a:pPr>
            <a:r>
              <a:rPr lang="en-US" sz="2400" dirty="0" smtClean="0"/>
              <a:t>If you are advertising for </a:t>
            </a:r>
            <a:r>
              <a:rPr lang="en-US" sz="2400" i="1" dirty="0" smtClean="0">
                <a:solidFill>
                  <a:srgbClr val="FFB310"/>
                </a:solidFill>
              </a:rPr>
              <a:t>a month or less</a:t>
            </a:r>
            <a:r>
              <a:rPr lang="en-US" sz="2400" dirty="0" smtClean="0"/>
              <a:t>, per ACD 505-06, the </a:t>
            </a:r>
            <a:r>
              <a:rPr lang="en-US" sz="2400" dirty="0" smtClean="0">
                <a:solidFill>
                  <a:srgbClr val="FFC000"/>
                </a:solidFill>
              </a:rPr>
              <a:t>minimum</a:t>
            </a:r>
            <a:r>
              <a:rPr lang="en-US" sz="2400" dirty="0" smtClean="0"/>
              <a:t> </a:t>
            </a:r>
            <a:r>
              <a:rPr lang="en-US" sz="2400" dirty="0">
                <a:solidFill>
                  <a:srgbClr val="FFC000"/>
                </a:solidFill>
              </a:rPr>
              <a:t>time span </a:t>
            </a:r>
            <a:r>
              <a:rPr lang="en-US" sz="2400" dirty="0"/>
              <a:t>FROM </a:t>
            </a:r>
            <a:r>
              <a:rPr lang="en-US" sz="2400" dirty="0" smtClean="0"/>
              <a:t>the </a:t>
            </a:r>
            <a:r>
              <a:rPr lang="en-US" sz="2400" dirty="0"/>
              <a:t>date the </a:t>
            </a:r>
            <a:r>
              <a:rPr lang="en-US" sz="2400" dirty="0">
                <a:solidFill>
                  <a:srgbClr val="FFB310"/>
                </a:solidFill>
              </a:rPr>
              <a:t>last</a:t>
            </a:r>
            <a:r>
              <a:rPr lang="en-US" sz="2400" dirty="0"/>
              <a:t> ad/announcement appears in the advertising source (or is received by the advertising source in the case of notification of organizations/schools</a:t>
            </a:r>
            <a:r>
              <a:rPr lang="en-US" sz="2400" dirty="0" smtClean="0"/>
              <a:t>/ individuals</a:t>
            </a:r>
            <a:r>
              <a:rPr lang="en-US" sz="2400" dirty="0"/>
              <a:t>) TO the application deadline is:</a:t>
            </a:r>
          </a:p>
          <a:p>
            <a:pPr algn="l">
              <a:defRPr/>
            </a:pPr>
            <a:endParaRPr lang="en-US" sz="600" dirty="0"/>
          </a:p>
          <a:p>
            <a:pPr>
              <a:defRPr/>
            </a:pPr>
            <a:r>
              <a:rPr lang="en-US" sz="2000" dirty="0"/>
              <a:t>	Local/State: 5 calendar days</a:t>
            </a:r>
          </a:p>
          <a:p>
            <a:pPr>
              <a:defRPr/>
            </a:pPr>
            <a:r>
              <a:rPr lang="en-US" sz="2000" dirty="0"/>
              <a:t>	Regional: 10 calendar days</a:t>
            </a:r>
          </a:p>
          <a:p>
            <a:pPr>
              <a:defRPr/>
            </a:pPr>
            <a:r>
              <a:rPr lang="en-US" sz="2000" dirty="0"/>
              <a:t>	National</a:t>
            </a:r>
            <a:r>
              <a:rPr lang="en-US" sz="2000" dirty="0" smtClean="0"/>
              <a:t>:/International: 14  </a:t>
            </a:r>
            <a:r>
              <a:rPr lang="en-US" sz="2000" dirty="0"/>
              <a:t>calendar days </a:t>
            </a:r>
          </a:p>
          <a:p>
            <a:pPr algn="l">
              <a:defRPr/>
            </a:pPr>
            <a:endParaRPr lang="en-US" sz="1200" dirty="0" smtClean="0"/>
          </a:p>
          <a:p>
            <a:pPr marL="342900" indent="-342900" algn="l">
              <a:buFont typeface="Arial" pitchFamily="34" charset="0"/>
              <a:buChar char="•"/>
              <a:defRPr/>
            </a:pPr>
            <a:r>
              <a:rPr lang="en-US" sz="2400" dirty="0" smtClean="0"/>
              <a:t>If you are advertising  for </a:t>
            </a:r>
            <a:r>
              <a:rPr lang="en-US" sz="2400" i="1" dirty="0" smtClean="0">
                <a:solidFill>
                  <a:srgbClr val="FFB310"/>
                </a:solidFill>
              </a:rPr>
              <a:t>a month or longer</a:t>
            </a:r>
            <a:r>
              <a:rPr lang="en-US" sz="2400" dirty="0" smtClean="0"/>
              <a:t>, the deadline may be as early as 30 + 14 days after the advertisement first appears for a national search, or 30 + 10 for a regional search, or 30 + 5 days for a local/state search.  </a:t>
            </a:r>
          </a:p>
          <a:p>
            <a:pPr algn="l">
              <a:defRPr/>
            </a:pPr>
            <a:endParaRPr lang="en-US" sz="1200" dirty="0" smtClean="0"/>
          </a:p>
          <a:p>
            <a:pPr algn="l">
              <a:defRPr/>
            </a:pPr>
            <a:endParaRPr lang="en-US" sz="600" i="1" dirty="0" smtClean="0"/>
          </a:p>
          <a:p>
            <a:pPr algn="l">
              <a:defRPr/>
            </a:pPr>
            <a:endParaRPr lang="en-US" sz="600" i="1" dirty="0"/>
          </a:p>
          <a:p>
            <a:pPr algn="l">
              <a:defRPr/>
            </a:pPr>
            <a:endParaRPr lang="en-US" sz="600" i="1" dirty="0" smtClean="0"/>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286000"/>
            <a:ext cx="7772400" cy="1500188"/>
          </a:xfrm>
        </p:spPr>
        <p:txBody>
          <a:bodyPr/>
          <a:lstStyle/>
          <a:p>
            <a:pPr algn="ctr">
              <a:defRPr/>
            </a:pPr>
            <a:r>
              <a:rPr lang="en-US" sz="4000" dirty="0" smtClean="0">
                <a:solidFill>
                  <a:srgbClr val="FFC000"/>
                </a:solidFill>
              </a:rPr>
              <a:t>Getting closer…</a:t>
            </a:r>
          </a:p>
          <a:p>
            <a:pPr algn="ctr">
              <a:defRPr/>
            </a:pPr>
            <a:r>
              <a:rPr lang="en-US" sz="4000" dirty="0" smtClean="0">
                <a:solidFill>
                  <a:srgbClr val="FFC000"/>
                </a:solidFill>
              </a:rPr>
              <a:t>the Applicant List</a:t>
            </a:r>
            <a:endParaRPr lang="en-US" sz="4000" dirty="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33400"/>
            <a:ext cx="8534400" cy="5638800"/>
          </a:xfrm>
        </p:spPr>
        <p:txBody>
          <a:bodyPr/>
          <a:lstStyle/>
          <a:p>
            <a:pPr eaLnBrk="1" hangingPunct="1">
              <a:defRPr/>
            </a:pPr>
            <a:r>
              <a:rPr lang="en-US" sz="3600" dirty="0" smtClean="0">
                <a:solidFill>
                  <a:srgbClr val="FFC000"/>
                </a:solidFill>
              </a:rPr>
              <a:t>Applicant List</a:t>
            </a:r>
          </a:p>
          <a:p>
            <a:pPr>
              <a:defRPr/>
            </a:pPr>
            <a:r>
              <a:rPr lang="en-US" sz="2000" dirty="0" smtClean="0"/>
              <a:t>Documents the names and demographic data of all applicants for a Faculty or Academic Professional position, along with the reasons that an applicant was interviewed (or not interviewed) and hired (or not hired) </a:t>
            </a:r>
            <a:r>
              <a:rPr lang="en-US" sz="2000" u="sng" dirty="0">
                <a:effectLst/>
                <a:hlinkClick r:id="rId3"/>
              </a:rPr>
              <a:t>http://www.asu.edu/hr/forms/Applicantlist.doc</a:t>
            </a:r>
            <a:endParaRPr lang="en-US" sz="2000" dirty="0" smtClean="0">
              <a:solidFill>
                <a:srgbClr val="FFC000"/>
              </a:solidFill>
            </a:endParaRPr>
          </a:p>
          <a:p>
            <a:pPr algn="l" eaLnBrk="1" hangingPunct="1">
              <a:defRPr/>
            </a:pPr>
            <a:endParaRPr lang="en-US" sz="1200" dirty="0" smtClean="0">
              <a:solidFill>
                <a:srgbClr val="FFC000"/>
              </a:solidFill>
            </a:endParaRPr>
          </a:p>
          <a:p>
            <a:pPr algn="l">
              <a:defRPr/>
            </a:pPr>
            <a:r>
              <a:rPr lang="en-US" sz="2000" dirty="0" smtClean="0">
                <a:solidFill>
                  <a:srgbClr val="FFC000"/>
                </a:solidFill>
              </a:rPr>
              <a:t>Initiated by:</a:t>
            </a:r>
            <a:r>
              <a:rPr lang="en-US" sz="2000" dirty="0" smtClean="0"/>
              <a:t> Unit hiring authority or designee.</a:t>
            </a:r>
          </a:p>
          <a:p>
            <a:pPr algn="l">
              <a:defRPr/>
            </a:pPr>
            <a:endParaRPr lang="en-US" sz="500" dirty="0" smtClean="0"/>
          </a:p>
          <a:p>
            <a:pPr algn="l">
              <a:defRPr/>
            </a:pPr>
            <a:r>
              <a:rPr lang="en-US" sz="2000" dirty="0" smtClean="0">
                <a:solidFill>
                  <a:srgbClr val="FFC000"/>
                </a:solidFill>
              </a:rPr>
              <a:t>Approvals:</a:t>
            </a:r>
            <a:r>
              <a:rPr lang="en-US" sz="2000" dirty="0" smtClean="0"/>
              <a:t> Unit hiring authority or designee, dean, and provost</a:t>
            </a:r>
          </a:p>
          <a:p>
            <a:pPr algn="l">
              <a:defRPr/>
            </a:pPr>
            <a:endParaRPr lang="en-US" sz="500" dirty="0" smtClean="0"/>
          </a:p>
          <a:p>
            <a:pPr algn="l">
              <a:defRPr/>
            </a:pPr>
            <a:r>
              <a:rPr lang="en-US" sz="2000" dirty="0" smtClean="0">
                <a:solidFill>
                  <a:srgbClr val="FFC000"/>
                </a:solidFill>
              </a:rPr>
              <a:t>Submit to: </a:t>
            </a:r>
            <a:r>
              <a:rPr lang="en-US" sz="2000" dirty="0" smtClean="0"/>
              <a:t>Office of Equity and Inclusion </a:t>
            </a:r>
            <a:r>
              <a:rPr lang="en-US" sz="2000" dirty="0" smtClean="0">
                <a:solidFill>
                  <a:srgbClr val="FFB310"/>
                </a:solidFill>
              </a:rPr>
              <a:t>within 30 days </a:t>
            </a:r>
            <a:r>
              <a:rPr lang="en-US" sz="2000" dirty="0" smtClean="0"/>
              <a:t>of the hire(s) being made or the close of the search – whether or not a hire was made.</a:t>
            </a:r>
          </a:p>
          <a:p>
            <a:pPr algn="l">
              <a:defRPr/>
            </a:pPr>
            <a:endParaRPr lang="en-US" sz="500" dirty="0" smtClean="0"/>
          </a:p>
          <a:p>
            <a:pPr algn="l">
              <a:defRPr/>
            </a:pPr>
            <a:r>
              <a:rPr lang="en-US" sz="2000" dirty="0" smtClean="0">
                <a:solidFill>
                  <a:srgbClr val="FFC000"/>
                </a:solidFill>
              </a:rPr>
              <a:t>Comments:</a:t>
            </a:r>
            <a:r>
              <a:rPr lang="en-US" sz="2000" dirty="0" smtClean="0"/>
              <a:t> The data contained in the Applicant List are collected and reported annually as part of the ASU Affirmative Action Plan. This form is reviewed for completeness.</a:t>
            </a:r>
          </a:p>
          <a:p>
            <a:pPr algn="l" eaLnBrk="1" hangingPunct="1">
              <a:defRPr/>
            </a:pPr>
            <a:endParaRPr lang="en-US" sz="2000" dirty="0" smtClean="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4953000"/>
          </a:xfrm>
        </p:spPr>
        <p:txBody>
          <a:bodyPr/>
          <a:lstStyle/>
          <a:p>
            <a:pPr>
              <a:defRPr/>
            </a:pPr>
            <a:r>
              <a:rPr lang="en-US" dirty="0" smtClean="0">
                <a:solidFill>
                  <a:srgbClr val="FFC000"/>
                </a:solidFill>
              </a:rPr>
              <a:t>Basic guidance and principles </a:t>
            </a:r>
            <a:br>
              <a:rPr lang="en-US" dirty="0" smtClean="0">
                <a:solidFill>
                  <a:srgbClr val="FFC000"/>
                </a:solidFill>
              </a:rPr>
            </a:br>
            <a:r>
              <a:rPr lang="en-US" dirty="0" smtClean="0">
                <a:solidFill>
                  <a:srgbClr val="FFC000"/>
                </a:solidFill>
              </a:rPr>
              <a:t>for searches</a:t>
            </a:r>
            <a:endParaRPr lang="en-US" dirty="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48200" y="538722"/>
            <a:ext cx="4400551" cy="569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1450" y="538723"/>
            <a:ext cx="4400550" cy="569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B310"/>
                </a:solidFill>
              </a:rPr>
              <a:t>Equal Employment Opportunity </a:t>
            </a:r>
            <a:r>
              <a:rPr lang="en-US" dirty="0">
                <a:solidFill>
                  <a:srgbClr val="FFB310"/>
                </a:solidFill>
              </a:rPr>
              <a:t>S</a:t>
            </a:r>
            <a:r>
              <a:rPr lang="en-US" dirty="0" smtClean="0">
                <a:solidFill>
                  <a:srgbClr val="FFB310"/>
                </a:solidFill>
              </a:rPr>
              <a:t>urvey</a:t>
            </a:r>
            <a:endParaRPr lang="en-US" dirty="0">
              <a:solidFill>
                <a:srgbClr val="FFB310"/>
              </a:solidFill>
            </a:endParaRPr>
          </a:p>
        </p:txBody>
      </p:sp>
      <p:sp>
        <p:nvSpPr>
          <p:cNvPr id="3" name="Content Placeholder 2"/>
          <p:cNvSpPr>
            <a:spLocks noGrp="1"/>
          </p:cNvSpPr>
          <p:nvPr>
            <p:ph idx="1"/>
          </p:nvPr>
        </p:nvSpPr>
        <p:spPr/>
        <p:txBody>
          <a:bodyPr/>
          <a:lstStyle/>
          <a:p>
            <a:pPr>
              <a:defRPr/>
            </a:pPr>
            <a:r>
              <a:rPr lang="en-US" sz="2400" dirty="0" smtClean="0"/>
              <a:t>ASU seeks to promote diversity in hiring in order to hire the most qualified applicants</a:t>
            </a:r>
          </a:p>
          <a:p>
            <a:pPr>
              <a:defRPr/>
            </a:pPr>
            <a:r>
              <a:rPr lang="en-US" sz="2400" dirty="0" smtClean="0"/>
              <a:t>Each applicants should be strongly encouraged to fill out the </a:t>
            </a:r>
            <a:r>
              <a:rPr lang="en-US" sz="2400" dirty="0" smtClean="0">
                <a:solidFill>
                  <a:srgbClr val="FFB310"/>
                </a:solidFill>
              </a:rPr>
              <a:t>EEO survey </a:t>
            </a:r>
            <a:r>
              <a:rPr lang="en-US" sz="2400" dirty="0" smtClean="0"/>
              <a:t>to provide ethnicity, gender, and veteran status information for the pool. This is the only place this information is gathered. </a:t>
            </a:r>
          </a:p>
          <a:p>
            <a:pPr>
              <a:defRPr/>
            </a:pPr>
            <a:r>
              <a:rPr lang="en-US" sz="2400" dirty="0" smtClean="0"/>
              <a:t>The </a:t>
            </a:r>
            <a:r>
              <a:rPr lang="en-US" sz="2400" dirty="0" smtClean="0">
                <a:solidFill>
                  <a:srgbClr val="FFB310"/>
                </a:solidFill>
              </a:rPr>
              <a:t>EEO survey </a:t>
            </a:r>
            <a:r>
              <a:rPr lang="en-US" sz="2400" dirty="0" smtClean="0"/>
              <a:t>is found online at </a:t>
            </a:r>
            <a:r>
              <a:rPr lang="en-US" sz="2000" u="sng" dirty="0">
                <a:effectLst/>
              </a:rPr>
              <a:t>https://asu.co1.qualtrics.com/jfe/form/SV_3kLYlmgVY2Vfyzb</a:t>
            </a:r>
            <a:endParaRPr lang="en-US" sz="2000" dirty="0" smtClean="0">
              <a:effectLst/>
            </a:endParaRPr>
          </a:p>
          <a:p>
            <a:pPr lvl="1">
              <a:defRPr/>
            </a:pPr>
            <a:r>
              <a:rPr lang="en-US" sz="2000" dirty="0" smtClean="0"/>
              <a:t>You will need to provide the applicant the job order number for your position, the job title, and the department name</a:t>
            </a:r>
          </a:p>
          <a:p>
            <a:pPr lvl="1">
              <a:defRPr/>
            </a:pPr>
            <a:r>
              <a:rPr lang="en-US" sz="2000" dirty="0" smtClean="0"/>
              <a:t>This information MUST be kept separate from all application materials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pPr>
              <a:defRPr/>
            </a:pPr>
            <a:r>
              <a:rPr lang="en-US" sz="4400" dirty="0" smtClean="0">
                <a:solidFill>
                  <a:srgbClr val="FFC000"/>
                </a:solidFill>
              </a:rPr>
              <a:t>Finishing the search:</a:t>
            </a:r>
            <a:endParaRPr lang="en-US" sz="4400" dirty="0">
              <a:solidFill>
                <a:srgbClr val="FFC000"/>
              </a:solidFill>
            </a:endParaRPr>
          </a:p>
        </p:txBody>
      </p:sp>
      <p:sp>
        <p:nvSpPr>
          <p:cNvPr id="3" name="Subtitle 2"/>
          <p:cNvSpPr>
            <a:spLocks noGrp="1"/>
          </p:cNvSpPr>
          <p:nvPr>
            <p:ph type="subTitle" idx="1"/>
          </p:nvPr>
        </p:nvSpPr>
        <p:spPr>
          <a:xfrm>
            <a:off x="1371600" y="2667000"/>
            <a:ext cx="6400800" cy="1752600"/>
          </a:xfrm>
        </p:spPr>
        <p:txBody>
          <a:bodyPr/>
          <a:lstStyle/>
          <a:p>
            <a:pPr>
              <a:defRPr/>
            </a:pPr>
            <a:r>
              <a:rPr lang="en-US" dirty="0" smtClean="0">
                <a:solidFill>
                  <a:srgbClr val="FFC000"/>
                </a:solidFill>
              </a:rPr>
              <a:t>References for candidates</a:t>
            </a:r>
          </a:p>
          <a:p>
            <a:pPr>
              <a:defRPr/>
            </a:pPr>
            <a:r>
              <a:rPr lang="en-US" dirty="0" smtClean="0">
                <a:solidFill>
                  <a:srgbClr val="FFC000"/>
                </a:solidFill>
              </a:rPr>
              <a:t>Evaluating applicants</a:t>
            </a:r>
          </a:p>
          <a:p>
            <a:pPr>
              <a:defRPr/>
            </a:pPr>
            <a:r>
              <a:rPr lang="en-US" dirty="0" smtClean="0">
                <a:solidFill>
                  <a:srgbClr val="FFC000"/>
                </a:solidFill>
              </a:rPr>
              <a:t>Conducting interviews</a:t>
            </a:r>
            <a:endParaRPr lang="en-US" dirty="0">
              <a:solidFill>
                <a:srgbClr val="FFC000"/>
              </a:solidFill>
            </a:endParaRPr>
          </a:p>
        </p:txBody>
      </p:sp>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219200"/>
            <a:ext cx="8915400" cy="5029200"/>
          </a:xfrm>
        </p:spPr>
        <p:txBody>
          <a:bodyPr numCol="2"/>
          <a:lstStyle/>
          <a:p>
            <a:pPr marL="228600" indent="-228600" algn="l">
              <a:buFont typeface="Arial" pitchFamily="34" charset="0"/>
              <a:buChar char="•"/>
              <a:defRPr/>
            </a:pPr>
            <a:r>
              <a:rPr lang="en-US" sz="2000" b="0" dirty="0" smtClean="0"/>
              <a:t>Reference checks for all applicants or for all finalists can be done at </a:t>
            </a:r>
            <a:r>
              <a:rPr lang="en-US" sz="2000" dirty="0" smtClean="0">
                <a:solidFill>
                  <a:srgbClr val="FFC000"/>
                </a:solidFill>
              </a:rPr>
              <a:t>any time</a:t>
            </a:r>
            <a:r>
              <a:rPr lang="en-US" sz="2000" b="0" dirty="0" smtClean="0">
                <a:solidFill>
                  <a:srgbClr val="FFC000"/>
                </a:solidFill>
              </a:rPr>
              <a:t> </a:t>
            </a:r>
            <a:r>
              <a:rPr lang="en-US" sz="2000" b="0" dirty="0" smtClean="0"/>
              <a:t>during a search. </a:t>
            </a:r>
          </a:p>
          <a:p>
            <a:pPr marL="228600" indent="-228600" algn="l">
              <a:defRPr/>
            </a:pPr>
            <a:endParaRPr lang="en-US" sz="500" b="0" dirty="0" smtClean="0"/>
          </a:p>
          <a:p>
            <a:pPr marL="228600" indent="-228600" algn="l">
              <a:buFont typeface="Arial" pitchFamily="34" charset="0"/>
              <a:buChar char="•"/>
              <a:defRPr/>
            </a:pPr>
            <a:r>
              <a:rPr lang="en-US" sz="2000" b="0" dirty="0" smtClean="0"/>
              <a:t>Applicants should be notified if references are being contacted beyond those provided. </a:t>
            </a:r>
          </a:p>
          <a:p>
            <a:pPr marL="228600" indent="-228600" algn="l">
              <a:defRPr/>
            </a:pPr>
            <a:endParaRPr lang="en-US" sz="500" b="0" dirty="0" smtClean="0"/>
          </a:p>
          <a:p>
            <a:pPr marL="228600" indent="-228600" algn="l">
              <a:buFont typeface="Arial" pitchFamily="34" charset="0"/>
              <a:buChar char="•"/>
              <a:defRPr/>
            </a:pPr>
            <a:r>
              <a:rPr lang="en-US" sz="2000" b="0" dirty="0" smtClean="0"/>
              <a:t>The same basic job-related questions are asked of each reference. You can follow up on statements offered by references to explore what they mean but </a:t>
            </a:r>
            <a:r>
              <a:rPr lang="en-US" sz="2000" dirty="0" smtClean="0">
                <a:solidFill>
                  <a:srgbClr val="FFC000"/>
                </a:solidFill>
              </a:rPr>
              <a:t>at minimum, all references should be asked the same questions</a:t>
            </a:r>
            <a:r>
              <a:rPr lang="en-US" sz="2000" dirty="0" smtClean="0"/>
              <a:t>.</a:t>
            </a:r>
          </a:p>
          <a:p>
            <a:pPr marL="228600" indent="-228600" algn="l">
              <a:defRPr/>
            </a:pPr>
            <a:endParaRPr lang="en-US" sz="1600" b="0" dirty="0" smtClean="0"/>
          </a:p>
          <a:p>
            <a:pPr marL="228600" indent="-228600" algn="l">
              <a:defRPr/>
            </a:pPr>
            <a:endParaRPr lang="en-US" sz="1600" b="0" dirty="0" smtClean="0"/>
          </a:p>
          <a:p>
            <a:pPr marL="228600" indent="-228600" algn="l">
              <a:buFont typeface="Arial" pitchFamily="34" charset="0"/>
              <a:buChar char="•"/>
              <a:defRPr/>
            </a:pPr>
            <a:r>
              <a:rPr lang="en-US" sz="2000" b="0" dirty="0" smtClean="0"/>
              <a:t>Notes from references are kept with the position file. </a:t>
            </a:r>
          </a:p>
          <a:p>
            <a:pPr marL="228600" indent="-228600" algn="l">
              <a:defRPr/>
            </a:pPr>
            <a:endParaRPr lang="en-US" sz="500" b="0" dirty="0" smtClean="0"/>
          </a:p>
          <a:p>
            <a:pPr marL="228600" indent="-228600" algn="l">
              <a:defRPr/>
            </a:pPr>
            <a:r>
              <a:rPr lang="en-US" sz="2000" b="0" dirty="0" smtClean="0"/>
              <a:t>• 	A current ASU employee finalist may have personnel file reviewed (e.g. move from lecturer in one unit to asst professor in another). </a:t>
            </a:r>
          </a:p>
          <a:p>
            <a:pPr marL="228600" indent="-228600" algn="l">
              <a:defRPr/>
            </a:pPr>
            <a:endParaRPr lang="en-US" sz="500" b="0" dirty="0" smtClean="0"/>
          </a:p>
          <a:p>
            <a:pPr marL="228600" indent="-228600" algn="l">
              <a:defRPr/>
            </a:pPr>
            <a:r>
              <a:rPr lang="en-US" sz="2000" b="0" dirty="0"/>
              <a:t>•</a:t>
            </a:r>
            <a:r>
              <a:rPr lang="en-US" sz="1200" b="0" dirty="0"/>
              <a:t> </a:t>
            </a:r>
            <a:r>
              <a:rPr lang="en-US" sz="1200" b="0" dirty="0" smtClean="0"/>
              <a:t>	 </a:t>
            </a:r>
            <a:r>
              <a:rPr lang="en-US" sz="2000" b="0" i="1" dirty="0" smtClean="0"/>
              <a:t>Direct knowledge</a:t>
            </a:r>
            <a:r>
              <a:rPr lang="en-US" sz="2000" b="0" dirty="0" smtClean="0"/>
              <a:t> includes direct supervision or experience working directly with the applicant. </a:t>
            </a:r>
          </a:p>
          <a:p>
            <a:pPr marL="228600" indent="-228600" algn="l">
              <a:defRPr/>
            </a:pPr>
            <a:endParaRPr lang="en-US" sz="500" b="0" dirty="0" smtClean="0"/>
          </a:p>
          <a:p>
            <a:pPr marL="228600" indent="-228600" algn="l">
              <a:defRPr/>
            </a:pPr>
            <a:r>
              <a:rPr lang="en-US" sz="2000" b="0" dirty="0" smtClean="0"/>
              <a:t>• 	Unsolicited reference information: Committee Chair must decide whether this information will be shared within the committee. </a:t>
            </a:r>
          </a:p>
          <a:p>
            <a:pPr eaLnBrk="1" hangingPunct="1">
              <a:defRPr/>
            </a:pPr>
            <a:endParaRPr lang="en-US" sz="2400" dirty="0" smtClean="0"/>
          </a:p>
        </p:txBody>
      </p:sp>
      <p:sp>
        <p:nvSpPr>
          <p:cNvPr id="51203" name="TextBox 1"/>
          <p:cNvSpPr txBox="1">
            <a:spLocks noChangeArrowheads="1"/>
          </p:cNvSpPr>
          <p:nvPr/>
        </p:nvSpPr>
        <p:spPr bwMode="auto">
          <a:xfrm>
            <a:off x="990600" y="3048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b="1">
                <a:solidFill>
                  <a:schemeClr val="bg1"/>
                </a:solidFill>
                <a:latin typeface="Arial" charset="0"/>
              </a:defRPr>
            </a:lvl3pPr>
            <a:lvl4pPr marL="1600200" indent="-228600" eaLnBrk="0" hangingPunct="0">
              <a:spcBef>
                <a:spcPct val="20000"/>
              </a:spcBef>
              <a:buChar char="–"/>
              <a:defRPr sz="2000" b="1">
                <a:solidFill>
                  <a:schemeClr val="bg1"/>
                </a:solidFill>
                <a:latin typeface="Arial" charset="0"/>
              </a:defRPr>
            </a:lvl4pPr>
            <a:lvl5pPr marL="2057400" indent="-228600" eaLnBrk="0" hangingPunct="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eaLnBrk="1" hangingPunct="1">
              <a:spcBef>
                <a:spcPct val="0"/>
              </a:spcBef>
              <a:buFontTx/>
              <a:buNone/>
            </a:pPr>
            <a:r>
              <a:rPr lang="en-US" altLang="en-US" sz="4400">
                <a:solidFill>
                  <a:srgbClr val="FFC000"/>
                </a:solidFill>
              </a:rPr>
              <a:t>Checking references</a:t>
            </a:r>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33400"/>
            <a:ext cx="8534400" cy="5410200"/>
          </a:xfrm>
        </p:spPr>
        <p:txBody>
          <a:bodyPr/>
          <a:lstStyle/>
          <a:p>
            <a:pPr>
              <a:defRPr/>
            </a:pPr>
            <a:r>
              <a:rPr lang="en-US" sz="3600" kern="1200" dirty="0" smtClean="0">
                <a:solidFill>
                  <a:srgbClr val="FFC000"/>
                </a:solidFill>
              </a:rPr>
              <a:t>Evaluating applicants</a:t>
            </a:r>
          </a:p>
          <a:p>
            <a:pPr>
              <a:defRPr/>
            </a:pPr>
            <a:endParaRPr lang="en-US" sz="3600" kern="1200" dirty="0" smtClean="0">
              <a:solidFill>
                <a:srgbClr val="FFC000"/>
              </a:solidFill>
            </a:endParaRPr>
          </a:p>
          <a:p>
            <a:pPr algn="l">
              <a:defRPr/>
            </a:pPr>
            <a:endParaRPr lang="en-US" sz="2400" kern="1200" dirty="0"/>
          </a:p>
          <a:p>
            <a:pPr>
              <a:defRPr/>
            </a:pPr>
            <a:r>
              <a:rPr lang="en-US" sz="3600" kern="1200" dirty="0" smtClean="0"/>
              <a:t>The critical equal opportunity issue is assuring </a:t>
            </a:r>
            <a:r>
              <a:rPr lang="en-US" sz="3600" kern="1200" dirty="0" smtClean="0">
                <a:solidFill>
                  <a:srgbClr val="FFC000"/>
                </a:solidFill>
              </a:rPr>
              <a:t>consistency</a:t>
            </a:r>
            <a:r>
              <a:rPr lang="en-US" sz="3600" kern="1200" dirty="0" smtClean="0"/>
              <a:t> toward the applicants in the review process. </a:t>
            </a:r>
            <a:r>
              <a:rPr lang="en-US" sz="3600" kern="1200" dirty="0" smtClean="0">
                <a:solidFill>
                  <a:srgbClr val="FFC000"/>
                </a:solidFill>
              </a:rPr>
              <a:t> </a:t>
            </a:r>
          </a:p>
          <a:p>
            <a:pPr eaLnBrk="1" hangingPunct="1">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6248400"/>
          </a:xfrm>
        </p:spPr>
        <p:txBody>
          <a:bodyPr/>
          <a:lstStyle/>
          <a:p>
            <a:pPr>
              <a:defRPr/>
            </a:pPr>
            <a:r>
              <a:rPr lang="en-US" sz="3600" kern="1200" dirty="0">
                <a:solidFill>
                  <a:srgbClr val="FFC000"/>
                </a:solidFill>
              </a:rPr>
              <a:t>Evaluating applicants</a:t>
            </a:r>
          </a:p>
          <a:p>
            <a:pPr>
              <a:defRPr/>
            </a:pPr>
            <a:endParaRPr lang="en-US" sz="1200" kern="1200" dirty="0" smtClean="0"/>
          </a:p>
          <a:p>
            <a:pPr algn="l">
              <a:defRPr/>
            </a:pPr>
            <a:r>
              <a:rPr lang="en-US" sz="2400" kern="1200" dirty="0"/>
              <a:t>In evaluating application materials, the committee as a whole can review applications or fewer members may perform this task. </a:t>
            </a:r>
          </a:p>
          <a:p>
            <a:pPr algn="l">
              <a:defRPr/>
            </a:pPr>
            <a:endParaRPr lang="en-US" sz="1400" kern="1200" dirty="0" smtClean="0"/>
          </a:p>
          <a:p>
            <a:pPr algn="l">
              <a:defRPr/>
            </a:pPr>
            <a:r>
              <a:rPr lang="en-US" sz="2200" kern="1200" dirty="0" smtClean="0"/>
              <a:t>In all cases, the following guidance applies: </a:t>
            </a:r>
          </a:p>
          <a:p>
            <a:pPr>
              <a:defRPr/>
            </a:pPr>
            <a:endParaRPr lang="en-US" sz="1200" kern="1200" dirty="0" smtClean="0"/>
          </a:p>
          <a:p>
            <a:pPr lvl="1" indent="-457200" algn="l">
              <a:buFont typeface="Wingdings" pitchFamily="2" charset="2"/>
              <a:buChar char="Ø"/>
              <a:defRPr/>
            </a:pPr>
            <a:r>
              <a:rPr lang="en-US" sz="1800" kern="1200" dirty="0" smtClean="0"/>
              <a:t>Incomplete applications are not eligible for consideration. </a:t>
            </a:r>
          </a:p>
          <a:p>
            <a:pPr lvl="1" indent="-457200" algn="l">
              <a:buFont typeface="Wingdings" pitchFamily="2" charset="2"/>
              <a:buChar char="Ø"/>
              <a:defRPr/>
            </a:pPr>
            <a:endParaRPr lang="en-US" sz="800" kern="1200" dirty="0" smtClean="0"/>
          </a:p>
          <a:p>
            <a:pPr lvl="1" indent="-457200" algn="l">
              <a:buFont typeface="Wingdings" pitchFamily="2" charset="2"/>
              <a:buChar char="Ø"/>
              <a:defRPr/>
            </a:pPr>
            <a:r>
              <a:rPr lang="en-US" sz="1800" kern="1200" dirty="0" smtClean="0"/>
              <a:t>Only the application materials provided are used to determine if applicant meets advertised required qualifications. </a:t>
            </a:r>
          </a:p>
          <a:p>
            <a:pPr lvl="1" indent="-457200" algn="l">
              <a:buFont typeface="Wingdings" pitchFamily="2" charset="2"/>
              <a:buChar char="Ø"/>
              <a:defRPr/>
            </a:pPr>
            <a:endParaRPr lang="en-US" sz="800" kern="1200" dirty="0" smtClean="0"/>
          </a:p>
          <a:p>
            <a:pPr lvl="1" indent="-457200" algn="l">
              <a:buFont typeface="Wingdings" pitchFamily="2" charset="2"/>
              <a:buChar char="Ø"/>
              <a:defRPr/>
            </a:pPr>
            <a:r>
              <a:rPr lang="en-US" sz="1800" kern="1200" dirty="0" smtClean="0"/>
              <a:t>Only applicants who meet the </a:t>
            </a:r>
            <a:r>
              <a:rPr lang="en-US" sz="1800" kern="1200" dirty="0" smtClean="0">
                <a:solidFill>
                  <a:srgbClr val="FFC000"/>
                </a:solidFill>
              </a:rPr>
              <a:t>required qualifications </a:t>
            </a:r>
            <a:r>
              <a:rPr lang="en-US" sz="1800" kern="1200" dirty="0" smtClean="0"/>
              <a:t>are eligible for further consideration.</a:t>
            </a:r>
          </a:p>
          <a:p>
            <a:pPr lvl="1" indent="-457200" algn="l">
              <a:defRPr/>
            </a:pPr>
            <a:r>
              <a:rPr lang="en-US" sz="800" kern="1200" dirty="0" smtClean="0"/>
              <a:t> </a:t>
            </a:r>
          </a:p>
          <a:p>
            <a:pPr lvl="1" indent="-457200" algn="l">
              <a:buFont typeface="Wingdings" pitchFamily="2" charset="2"/>
              <a:buChar char="Ø"/>
              <a:defRPr/>
            </a:pPr>
            <a:r>
              <a:rPr lang="en-US" sz="1800" kern="1200" dirty="0" smtClean="0"/>
              <a:t>Applicants can be further assessed by the best mix of </a:t>
            </a:r>
            <a:r>
              <a:rPr lang="en-US" sz="1800" kern="1200" dirty="0" smtClean="0">
                <a:solidFill>
                  <a:srgbClr val="FFC000"/>
                </a:solidFill>
              </a:rPr>
              <a:t>desired</a:t>
            </a:r>
            <a:r>
              <a:rPr lang="en-US" sz="1800" kern="1200" dirty="0" smtClean="0"/>
              <a:t> qualifications. </a:t>
            </a:r>
          </a:p>
          <a:p>
            <a:pPr lvl="1" indent="-457200" algn="l">
              <a:buFont typeface="Wingdings" pitchFamily="2" charset="2"/>
              <a:buChar char="Ø"/>
              <a:defRPr/>
            </a:pPr>
            <a:endParaRPr lang="en-US" sz="800" kern="1200" dirty="0" smtClean="0"/>
          </a:p>
          <a:p>
            <a:pPr lvl="1" indent="-457200" algn="l">
              <a:buFont typeface="Wingdings" pitchFamily="2" charset="2"/>
              <a:buChar char="Ø"/>
              <a:defRPr/>
            </a:pPr>
            <a:r>
              <a:rPr lang="en-US" sz="1800" kern="1200" dirty="0" smtClean="0"/>
              <a:t>Additional criteria for interview decision may include telephone screenings, reference checks, requests for additional material, etc.</a:t>
            </a:r>
          </a:p>
          <a:p>
            <a:pPr eaLnBrk="1" hangingPunct="1">
              <a:spcBef>
                <a:spcPct val="0"/>
              </a:spcBef>
              <a:defRPr/>
            </a:pPr>
            <a:endParaRPr lang="en-US" sz="1100" dirty="0" smtClean="0"/>
          </a:p>
          <a:p>
            <a:pPr algn="l" eaLnBrk="1" hangingPunct="1">
              <a:defRPr/>
            </a:pPr>
            <a:endParaRPr lang="en-US" sz="1100" dirty="0" smtClean="0"/>
          </a:p>
        </p:txBody>
      </p:sp>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33400"/>
            <a:ext cx="8534400" cy="5410200"/>
          </a:xfrm>
        </p:spPr>
        <p:txBody>
          <a:bodyPr/>
          <a:lstStyle/>
          <a:p>
            <a:pPr>
              <a:defRPr/>
            </a:pPr>
            <a:r>
              <a:rPr lang="en-US" sz="3600" kern="1200" dirty="0" smtClean="0">
                <a:solidFill>
                  <a:srgbClr val="FFC000"/>
                </a:solidFill>
              </a:rPr>
              <a:t>Conducting interviews</a:t>
            </a:r>
          </a:p>
          <a:p>
            <a:pPr>
              <a:defRPr/>
            </a:pPr>
            <a:endParaRPr lang="en-US" sz="1400" kern="1200" dirty="0" smtClean="0">
              <a:solidFill>
                <a:srgbClr val="FFC000"/>
              </a:solidFill>
            </a:endParaRPr>
          </a:p>
          <a:p>
            <a:pPr marL="463550" indent="-463550" algn="l">
              <a:spcAft>
                <a:spcPts val="600"/>
              </a:spcAft>
              <a:buFont typeface="Arial" pitchFamily="34" charset="0"/>
              <a:buChar char="•"/>
              <a:defRPr/>
            </a:pPr>
            <a:r>
              <a:rPr lang="en-US" sz="2000" kern="1200" dirty="0" smtClean="0"/>
              <a:t>Interviews typically involve interactions with multiple employees in a variety of settings. </a:t>
            </a:r>
            <a:endParaRPr lang="en-US" sz="900" kern="1200" dirty="0" smtClean="0"/>
          </a:p>
          <a:p>
            <a:pPr marL="463550" indent="-463550" algn="l">
              <a:spcAft>
                <a:spcPts val="600"/>
              </a:spcAft>
              <a:buFont typeface="Arial" pitchFamily="34" charset="0"/>
              <a:buChar char="•"/>
              <a:defRPr/>
            </a:pPr>
            <a:r>
              <a:rPr lang="en-US" sz="2000" kern="1200" dirty="0" smtClean="0"/>
              <a:t>Administrators or peers inside or outside the hiring unit, internal and/or external constituent groups, students, etc., may participate in the interview process in addition to the search committee and hiring authority. </a:t>
            </a:r>
          </a:p>
          <a:p>
            <a:pPr marL="463550" indent="-463550" algn="l">
              <a:spcAft>
                <a:spcPts val="600"/>
              </a:spcAft>
              <a:buFont typeface="Arial" pitchFamily="34" charset="0"/>
              <a:buChar char="•"/>
              <a:defRPr/>
            </a:pPr>
            <a:r>
              <a:rPr lang="en-US" sz="2000" kern="1200" dirty="0" smtClean="0"/>
              <a:t>There is no minimum number of candidates that should be interviewed for a position. </a:t>
            </a:r>
          </a:p>
          <a:p>
            <a:pPr marL="463550" indent="-463550" algn="l">
              <a:spcAft>
                <a:spcPts val="600"/>
              </a:spcAft>
              <a:buFont typeface="Arial" pitchFamily="34" charset="0"/>
              <a:buChar char="•"/>
              <a:defRPr/>
            </a:pPr>
            <a:r>
              <a:rPr lang="en-US" sz="2000" kern="1200" dirty="0" smtClean="0"/>
              <a:t>Interviews </a:t>
            </a:r>
            <a:r>
              <a:rPr lang="en-US" sz="2000" kern="1200" dirty="0"/>
              <a:t>may be on campus, conducted at some other location, or by telephone. </a:t>
            </a:r>
            <a:endParaRPr lang="en-US" sz="2000" kern="1200" dirty="0" smtClean="0"/>
          </a:p>
          <a:p>
            <a:pPr marL="463550" indent="-463550" algn="l">
              <a:spcAft>
                <a:spcPts val="600"/>
              </a:spcAft>
              <a:buFont typeface="Arial" pitchFamily="34" charset="0"/>
              <a:buChar char="•"/>
              <a:defRPr/>
            </a:pPr>
            <a:r>
              <a:rPr lang="en-US" sz="2000" kern="1200" dirty="0" smtClean="0"/>
              <a:t>Develop </a:t>
            </a:r>
            <a:r>
              <a:rPr lang="en-US" sz="2000" kern="1200" dirty="0"/>
              <a:t>a variety of methods to assess candidates.  </a:t>
            </a:r>
          </a:p>
          <a:p>
            <a:pPr marL="463550" indent="-463550" algn="l">
              <a:buFont typeface="Arial" pitchFamily="34" charset="0"/>
              <a:buChar char="•"/>
              <a:defRPr/>
            </a:pPr>
            <a:endParaRPr lang="en-US" sz="2000" kern="1200" dirty="0" smtClean="0"/>
          </a:p>
          <a:p>
            <a:pPr eaLnBrk="1" hangingPunct="1">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6019800"/>
          </a:xfrm>
        </p:spPr>
        <p:txBody>
          <a:bodyPr/>
          <a:lstStyle/>
          <a:p>
            <a:pPr eaLnBrk="1" hangingPunct="1">
              <a:defRPr/>
            </a:pPr>
            <a:endParaRPr lang="en-US" sz="2000" kern="1200" dirty="0" smtClean="0">
              <a:solidFill>
                <a:srgbClr val="FFC000"/>
              </a:solidFill>
            </a:endParaRPr>
          </a:p>
          <a:p>
            <a:pPr>
              <a:defRPr/>
            </a:pPr>
            <a:r>
              <a:rPr lang="en-US" sz="3600" kern="1200" dirty="0">
                <a:solidFill>
                  <a:srgbClr val="FFC000"/>
                </a:solidFill>
              </a:rPr>
              <a:t>Conducting interviews</a:t>
            </a:r>
          </a:p>
          <a:p>
            <a:pPr algn="l">
              <a:spcBef>
                <a:spcPts val="0"/>
              </a:spcBef>
              <a:buFont typeface="Arial" pitchFamily="34" charset="0"/>
              <a:buChar char="•"/>
              <a:defRPr/>
            </a:pPr>
            <a:endParaRPr lang="en-US" sz="2000" kern="1200" dirty="0" smtClean="0"/>
          </a:p>
          <a:p>
            <a:pPr marL="342900" indent="-342900" algn="l">
              <a:spcBef>
                <a:spcPts val="0"/>
              </a:spcBef>
              <a:buFont typeface="Arial" pitchFamily="34" charset="0"/>
              <a:buChar char="•"/>
              <a:defRPr/>
            </a:pPr>
            <a:r>
              <a:rPr lang="en-US" sz="2400" kern="1200" dirty="0" smtClean="0"/>
              <a:t>Interviews </a:t>
            </a:r>
            <a:r>
              <a:rPr lang="en-US" sz="2400" kern="1200" dirty="0"/>
              <a:t>must be </a:t>
            </a:r>
            <a:r>
              <a:rPr lang="en-US" sz="2400" kern="1200" dirty="0">
                <a:solidFill>
                  <a:srgbClr val="FFC000"/>
                </a:solidFill>
              </a:rPr>
              <a:t>consistent</a:t>
            </a:r>
            <a:r>
              <a:rPr lang="en-US" sz="2400" kern="1200" dirty="0"/>
              <a:t>.</a:t>
            </a:r>
          </a:p>
          <a:p>
            <a:pPr marL="862012" lvl="1" indent="-342900" algn="l">
              <a:spcBef>
                <a:spcPts val="0"/>
              </a:spcBef>
              <a:buFont typeface="Wingdings" pitchFamily="2" charset="2"/>
              <a:buChar char="Ø"/>
              <a:defRPr/>
            </a:pPr>
            <a:r>
              <a:rPr lang="en-US" sz="2000" kern="1200" dirty="0" smtClean="0"/>
              <a:t>The interview method and agenda are the </a:t>
            </a:r>
            <a:r>
              <a:rPr lang="en-US" sz="2000" kern="1200" dirty="0" smtClean="0">
                <a:solidFill>
                  <a:srgbClr val="FFB310"/>
                </a:solidFill>
              </a:rPr>
              <a:t>s</a:t>
            </a:r>
            <a:r>
              <a:rPr lang="en-US" sz="2000" kern="1200" dirty="0" smtClean="0">
                <a:solidFill>
                  <a:srgbClr val="FFC000"/>
                </a:solidFill>
              </a:rPr>
              <a:t>am</a:t>
            </a:r>
            <a:r>
              <a:rPr lang="en-US" sz="2000" kern="1200" dirty="0" smtClean="0">
                <a:solidFill>
                  <a:srgbClr val="FFB310"/>
                </a:solidFill>
              </a:rPr>
              <a:t>e</a:t>
            </a:r>
            <a:r>
              <a:rPr lang="en-US" sz="2000" kern="1200" dirty="0" smtClean="0"/>
              <a:t> for all </a:t>
            </a:r>
            <a:r>
              <a:rPr lang="en-US" sz="2400" kern="1200" dirty="0" smtClean="0"/>
              <a:t>    </a:t>
            </a:r>
            <a:r>
              <a:rPr lang="en-US" sz="2000" kern="1200" dirty="0" smtClean="0"/>
              <a:t>candidates</a:t>
            </a:r>
            <a:r>
              <a:rPr lang="en-US" sz="2400" kern="1200" dirty="0" smtClean="0"/>
              <a:t>.</a:t>
            </a:r>
          </a:p>
          <a:p>
            <a:pPr marL="862012" lvl="1" indent="-342900" algn="l">
              <a:spcBef>
                <a:spcPts val="0"/>
              </a:spcBef>
              <a:buFont typeface="Wingdings" pitchFamily="2" charset="2"/>
              <a:buChar char="Ø"/>
              <a:defRPr/>
            </a:pPr>
            <a:r>
              <a:rPr lang="en-US" sz="2000" kern="1200" dirty="0" smtClean="0"/>
              <a:t>Internal candidates are treated the </a:t>
            </a:r>
            <a:r>
              <a:rPr lang="en-US" sz="2000" kern="1200" dirty="0" smtClean="0">
                <a:solidFill>
                  <a:srgbClr val="FFC000"/>
                </a:solidFill>
              </a:rPr>
              <a:t>sam</a:t>
            </a:r>
            <a:r>
              <a:rPr lang="en-US" sz="2000" kern="1200" dirty="0" smtClean="0">
                <a:solidFill>
                  <a:srgbClr val="FFB310"/>
                </a:solidFill>
              </a:rPr>
              <a:t>e</a:t>
            </a:r>
            <a:r>
              <a:rPr lang="en-US" sz="2000" kern="1200" dirty="0" smtClean="0"/>
              <a:t> as external     candidates. </a:t>
            </a:r>
          </a:p>
          <a:p>
            <a:pPr marL="862012" lvl="1" indent="-342900" algn="l">
              <a:lnSpc>
                <a:spcPct val="150000"/>
              </a:lnSpc>
              <a:spcBef>
                <a:spcPts val="0"/>
              </a:spcBef>
              <a:buFont typeface="Wingdings" pitchFamily="2" charset="2"/>
              <a:buChar char="Ø"/>
              <a:defRPr/>
            </a:pPr>
            <a:r>
              <a:rPr lang="en-US" sz="2000" kern="1200" dirty="0" smtClean="0"/>
              <a:t>The </a:t>
            </a:r>
            <a:r>
              <a:rPr lang="en-US" sz="2000" kern="1200" dirty="0" smtClean="0">
                <a:solidFill>
                  <a:srgbClr val="FFC000"/>
                </a:solidFill>
              </a:rPr>
              <a:t>s</a:t>
            </a:r>
            <a:r>
              <a:rPr lang="en-US" sz="2000" kern="1200" dirty="0" smtClean="0">
                <a:solidFill>
                  <a:srgbClr val="FFB310"/>
                </a:solidFill>
              </a:rPr>
              <a:t>ame</a:t>
            </a:r>
            <a:r>
              <a:rPr lang="en-US" sz="2000" kern="1200" dirty="0" smtClean="0">
                <a:solidFill>
                  <a:srgbClr val="FFC000"/>
                </a:solidFill>
              </a:rPr>
              <a:t> </a:t>
            </a:r>
            <a:r>
              <a:rPr lang="en-US" sz="2000" kern="1200" dirty="0" smtClean="0"/>
              <a:t>basic set of questions is asked of all candidates. </a:t>
            </a:r>
          </a:p>
          <a:p>
            <a:pPr marL="862012" lvl="1" indent="-342900" algn="l">
              <a:spcBef>
                <a:spcPts val="0"/>
              </a:spcBef>
              <a:buFont typeface="Wingdings" pitchFamily="2" charset="2"/>
              <a:buChar char="Ø"/>
              <a:defRPr/>
            </a:pPr>
            <a:r>
              <a:rPr lang="en-US" sz="2000" kern="1200" dirty="0" smtClean="0"/>
              <a:t>Committee members should make every effort to attend </a:t>
            </a:r>
            <a:r>
              <a:rPr lang="en-US" sz="2000" kern="1200" dirty="0" smtClean="0">
                <a:solidFill>
                  <a:srgbClr val="FFC000"/>
                </a:solidFill>
              </a:rPr>
              <a:t>a</a:t>
            </a:r>
            <a:r>
              <a:rPr lang="en-US" sz="2000" kern="1200" dirty="0" smtClean="0">
                <a:solidFill>
                  <a:srgbClr val="FFB310"/>
                </a:solidFill>
              </a:rPr>
              <a:t>l</a:t>
            </a:r>
            <a:r>
              <a:rPr lang="en-US" sz="2000" kern="1200" dirty="0" smtClean="0">
                <a:solidFill>
                  <a:srgbClr val="FFC000"/>
                </a:solidFill>
              </a:rPr>
              <a:t>l</a:t>
            </a:r>
            <a:r>
              <a:rPr lang="en-US" sz="2000" kern="1200" dirty="0" smtClean="0"/>
              <a:t> interviews. </a:t>
            </a:r>
          </a:p>
          <a:p>
            <a:pPr algn="l">
              <a:lnSpc>
                <a:spcPct val="150000"/>
              </a:lnSpc>
              <a:spcBef>
                <a:spcPts val="0"/>
              </a:spcBef>
              <a:defRPr/>
            </a:pPr>
            <a:r>
              <a:rPr lang="en-US" sz="2400" kern="1200" dirty="0" smtClean="0"/>
              <a:t>•  If an applicant requests a disability accommodation to </a:t>
            </a:r>
          </a:p>
          <a:p>
            <a:pPr algn="l">
              <a:spcBef>
                <a:spcPts val="0"/>
              </a:spcBef>
              <a:defRPr/>
            </a:pPr>
            <a:r>
              <a:rPr lang="en-US" sz="2400" kern="1200" dirty="0" smtClean="0"/>
              <a:t>    participate in an interview, contact the Office of Equity </a:t>
            </a:r>
          </a:p>
          <a:p>
            <a:pPr algn="l">
              <a:spcBef>
                <a:spcPts val="0"/>
              </a:spcBef>
              <a:defRPr/>
            </a:pPr>
            <a:r>
              <a:rPr lang="en-US" sz="2400" kern="1200" dirty="0" smtClean="0"/>
              <a:t>    and Inclusion. </a:t>
            </a:r>
          </a:p>
          <a:p>
            <a:pPr algn="l" eaLnBrk="1" hangingPunct="1">
              <a:defRPr/>
            </a:pPr>
            <a:endParaRPr lang="en-US" sz="3600" kern="1200" dirty="0" smtClean="0">
              <a:solidFill>
                <a:srgbClr val="FFC000"/>
              </a:solidFill>
            </a:endParaRPr>
          </a:p>
          <a:p>
            <a:pPr eaLnBrk="1" hangingPunct="1">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bC4Yd_aljo"/>
          <p:cNvPicPr>
            <a:picLocks noGrp="1" noRot="1" noChangeAspect="1"/>
          </p:cNvPicPr>
          <p:nvPr>
            <p:ph idx="1"/>
            <a:videoFile r:link="rId1"/>
          </p:nvPr>
        </p:nvPicPr>
        <p:blipFill>
          <a:blip r:embed="rId4"/>
          <a:stretch>
            <a:fillRect/>
          </a:stretch>
        </p:blipFill>
        <p:spPr>
          <a:xfrm>
            <a:off x="34667" y="838200"/>
            <a:ext cx="9076267" cy="5105400"/>
          </a:xfrm>
          <a:prstGeom prst="rect">
            <a:avLst/>
          </a:prstGeom>
        </p:spPr>
      </p:pic>
    </p:spTree>
    <p:extLst>
      <p:ext uri="{BB962C8B-B14F-4D97-AF65-F5344CB8AC3E}">
        <p14:creationId xmlns:p14="http://schemas.microsoft.com/office/powerpoint/2010/main" val="174244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5638800"/>
          </a:xfrm>
        </p:spPr>
        <p:txBody>
          <a:bodyPr/>
          <a:lstStyle/>
          <a:p>
            <a:pPr eaLnBrk="1" hangingPunct="1">
              <a:defRPr/>
            </a:pPr>
            <a:r>
              <a:rPr lang="en-US" sz="3600" dirty="0" smtClean="0">
                <a:solidFill>
                  <a:srgbClr val="FFC000"/>
                </a:solidFill>
              </a:rPr>
              <a:t>Recordkeeping requirements</a:t>
            </a:r>
          </a:p>
          <a:p>
            <a:pPr eaLnBrk="1" hangingPunct="1">
              <a:defRPr/>
            </a:pPr>
            <a:endParaRPr lang="en-US" sz="1600" dirty="0" smtClean="0">
              <a:solidFill>
                <a:srgbClr val="FFC000"/>
              </a:solidFill>
            </a:endParaRPr>
          </a:p>
          <a:p>
            <a:pPr marL="457200" indent="-457200" algn="l" eaLnBrk="1" hangingPunct="1">
              <a:buFont typeface="Arial" pitchFamily="34" charset="0"/>
              <a:buChar char="•"/>
              <a:defRPr/>
            </a:pPr>
            <a:r>
              <a:rPr lang="en-US" sz="2200" kern="1200" dirty="0" smtClean="0"/>
              <a:t>All ASU forms, written communications (whether electronic or hard copy), application material, notes, and records related to recruitment for a position (referred to as a “position file”), must be retained by the academic unit for </a:t>
            </a:r>
            <a:r>
              <a:rPr lang="en-US" sz="2200" i="1" u="sng" kern="1200" dirty="0" smtClean="0">
                <a:solidFill>
                  <a:srgbClr val="FFC000"/>
                </a:solidFill>
              </a:rPr>
              <a:t>three </a:t>
            </a:r>
            <a:r>
              <a:rPr lang="en-US" sz="2200" u="sng" kern="1200" dirty="0" smtClean="0">
                <a:solidFill>
                  <a:srgbClr val="FFC000"/>
                </a:solidFill>
              </a:rPr>
              <a:t>years from the date of hire</a:t>
            </a:r>
            <a:r>
              <a:rPr lang="en-US" sz="2400" kern="1200" dirty="0" smtClean="0"/>
              <a:t>. </a:t>
            </a:r>
          </a:p>
          <a:p>
            <a:pPr marL="342900" indent="-342900" algn="l">
              <a:buFont typeface="Arial" panose="020B0604020202020204" pitchFamily="34" charset="0"/>
              <a:buChar char="•"/>
              <a:defRPr/>
            </a:pPr>
            <a:r>
              <a:rPr lang="en-US" sz="2200" kern="1200" dirty="0"/>
              <a:t>The following </a:t>
            </a:r>
            <a:r>
              <a:rPr lang="en-US" sz="2200" kern="1200" dirty="0" smtClean="0"/>
              <a:t>must </a:t>
            </a:r>
            <a:r>
              <a:rPr lang="en-US" sz="2200" kern="1200" dirty="0"/>
              <a:t>be submitted to the </a:t>
            </a:r>
            <a:r>
              <a:rPr lang="en-US" sz="2200" kern="1200" dirty="0" smtClean="0"/>
              <a:t>Office </a:t>
            </a:r>
            <a:r>
              <a:rPr lang="en-US" sz="2200" kern="1200" dirty="0"/>
              <a:t>of Equity and Inclusion within 30 days of the position being </a:t>
            </a:r>
            <a:r>
              <a:rPr lang="en-US" sz="2200" kern="1200" dirty="0" smtClean="0"/>
              <a:t>filled: </a:t>
            </a:r>
            <a:endParaRPr lang="en-US" sz="2200" dirty="0"/>
          </a:p>
          <a:p>
            <a:pPr>
              <a:spcBef>
                <a:spcPts val="0"/>
              </a:spcBef>
              <a:defRPr/>
            </a:pPr>
            <a:endParaRPr lang="en-US" sz="1400" kern="1200" dirty="0"/>
          </a:p>
          <a:p>
            <a:pPr marL="514350" indent="-285750" algn="l">
              <a:spcBef>
                <a:spcPts val="0"/>
              </a:spcBef>
              <a:buFont typeface="Wingdings" panose="05000000000000000000" pitchFamily="2" charset="2"/>
              <a:buChar char="q"/>
              <a:defRPr/>
            </a:pPr>
            <a:r>
              <a:rPr lang="en-US" sz="1800" kern="1200" dirty="0" smtClean="0"/>
              <a:t> </a:t>
            </a:r>
            <a:r>
              <a:rPr lang="en-US" sz="1800" kern="1200" dirty="0" smtClean="0">
                <a:solidFill>
                  <a:srgbClr val="FFC000"/>
                </a:solidFill>
              </a:rPr>
              <a:t>Faculty/Academic </a:t>
            </a:r>
            <a:r>
              <a:rPr lang="en-US" sz="1800" kern="1200" dirty="0">
                <a:solidFill>
                  <a:srgbClr val="FFC000"/>
                </a:solidFill>
              </a:rPr>
              <a:t>Professional Search Plan </a:t>
            </a:r>
            <a:r>
              <a:rPr lang="en-US" sz="1800" kern="1200" dirty="0"/>
              <a:t>and </a:t>
            </a:r>
            <a:r>
              <a:rPr lang="en-US" sz="1800" kern="1200" dirty="0">
                <a:solidFill>
                  <a:srgbClr val="FFB310"/>
                </a:solidFill>
              </a:rPr>
              <a:t>Advertisement Copy</a:t>
            </a:r>
          </a:p>
          <a:p>
            <a:pPr marL="628650" indent="-171450" algn="l">
              <a:spcBef>
                <a:spcPts val="0"/>
              </a:spcBef>
              <a:buFont typeface="Wingdings" panose="05000000000000000000" pitchFamily="2" charset="2"/>
              <a:buChar char="q"/>
              <a:defRPr/>
            </a:pPr>
            <a:endParaRPr lang="en-US" sz="1200" kern="1200" dirty="0"/>
          </a:p>
          <a:p>
            <a:pPr marL="514350" indent="-285750" algn="l">
              <a:spcBef>
                <a:spcPts val="0"/>
              </a:spcBef>
              <a:buFont typeface="Wingdings" panose="05000000000000000000" pitchFamily="2" charset="2"/>
              <a:buChar char="q"/>
              <a:defRPr/>
            </a:pPr>
            <a:r>
              <a:rPr lang="en-US" sz="1800" kern="1200" dirty="0" smtClean="0"/>
              <a:t> The </a:t>
            </a:r>
            <a:r>
              <a:rPr lang="en-US" sz="1800" kern="1200" dirty="0"/>
              <a:t>completed </a:t>
            </a:r>
            <a:r>
              <a:rPr lang="en-US" sz="1800" kern="1200" dirty="0">
                <a:solidFill>
                  <a:srgbClr val="FFC000"/>
                </a:solidFill>
              </a:rPr>
              <a:t>Applicant List</a:t>
            </a:r>
            <a:r>
              <a:rPr lang="en-US" sz="1800" kern="1200" dirty="0"/>
              <a:t>.</a:t>
            </a:r>
          </a:p>
          <a:p>
            <a:pPr marL="514350" indent="-285750" algn="l">
              <a:spcBef>
                <a:spcPts val="0"/>
              </a:spcBef>
              <a:buFont typeface="Wingdings" panose="05000000000000000000" pitchFamily="2" charset="2"/>
              <a:buChar char="q"/>
              <a:defRPr/>
            </a:pPr>
            <a:endParaRPr lang="en-US" sz="1800" kern="1200" dirty="0"/>
          </a:p>
          <a:p>
            <a:pPr marL="514350" indent="-285750" algn="l">
              <a:spcBef>
                <a:spcPts val="0"/>
              </a:spcBef>
              <a:buFont typeface="Wingdings" panose="05000000000000000000" pitchFamily="2" charset="2"/>
              <a:buChar char="q"/>
              <a:defRPr/>
            </a:pPr>
            <a:r>
              <a:rPr lang="en-US" sz="1800" kern="1200" dirty="0" smtClean="0"/>
              <a:t> The </a:t>
            </a:r>
            <a:r>
              <a:rPr lang="en-US" sz="1800" kern="1200" dirty="0"/>
              <a:t>résumé or </a:t>
            </a:r>
            <a:r>
              <a:rPr lang="en-US" sz="1800" i="1" kern="1200" dirty="0">
                <a:solidFill>
                  <a:srgbClr val="FFB310"/>
                </a:solidFill>
              </a:rPr>
              <a:t>curriculum vitae </a:t>
            </a:r>
            <a:r>
              <a:rPr lang="en-US" sz="1800" kern="1200" dirty="0"/>
              <a:t>of the person(s) hired.</a:t>
            </a:r>
          </a:p>
          <a:p>
            <a:pPr marL="914400" indent="-457200" algn="l" eaLnBrk="1" hangingPunct="1">
              <a:spcBef>
                <a:spcPts val="0"/>
              </a:spcBef>
              <a:defRPr/>
            </a:pPr>
            <a:endParaRPr lang="en-US" sz="1800" kern="1200" dirty="0" smtClean="0"/>
          </a:p>
          <a:p>
            <a:pPr algn="l" eaLnBrk="1" hangingPunct="1">
              <a:spcBef>
                <a:spcPts val="0"/>
              </a:spcBef>
              <a:defRPr/>
            </a:pPr>
            <a:endParaRPr lang="en-US" sz="2400" dirty="0" smtClean="0">
              <a:solidFill>
                <a:srgbClr val="FFC000"/>
              </a:solidFill>
            </a:endParaRPr>
          </a:p>
          <a:p>
            <a:pPr eaLnBrk="1" hangingPunct="1">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65225"/>
          </a:xfrm>
        </p:spPr>
        <p:txBody>
          <a:bodyPr/>
          <a:lstStyle/>
          <a:p>
            <a:pPr eaLnBrk="1" hangingPunct="1">
              <a:defRPr/>
            </a:pPr>
            <a:r>
              <a:rPr lang="en-US" dirty="0" smtClean="0">
                <a:solidFill>
                  <a:srgbClr val="FFC000"/>
                </a:solidFill>
              </a:rPr>
              <a:t>ASU Commitment to                Diversity in Employment</a:t>
            </a:r>
          </a:p>
        </p:txBody>
      </p:sp>
      <p:sp>
        <p:nvSpPr>
          <p:cNvPr id="3" name="Subtitle 2"/>
          <p:cNvSpPr>
            <a:spLocks noGrp="1"/>
          </p:cNvSpPr>
          <p:nvPr>
            <p:ph type="subTitle" idx="1"/>
          </p:nvPr>
        </p:nvSpPr>
        <p:spPr>
          <a:xfrm>
            <a:off x="219075" y="152400"/>
            <a:ext cx="8915400" cy="5791200"/>
          </a:xfrm>
        </p:spPr>
        <p:txBody>
          <a:bodyPr/>
          <a:lstStyle/>
          <a:p>
            <a:pPr eaLnBrk="1" hangingPunct="1">
              <a:defRPr/>
            </a:pPr>
            <a:endParaRPr lang="en-US" sz="2800" dirty="0" smtClean="0"/>
          </a:p>
          <a:p>
            <a:pPr algn="l" eaLnBrk="1" hangingPunct="1">
              <a:buFont typeface="Arial" pitchFamily="34" charset="0"/>
              <a:buChar char="•"/>
              <a:defRPr/>
            </a:pPr>
            <a:endParaRPr lang="en-US" sz="2000" dirty="0" smtClean="0"/>
          </a:p>
          <a:p>
            <a:pPr algn="l" eaLnBrk="1" hangingPunct="1">
              <a:defRPr/>
            </a:pPr>
            <a:endParaRPr lang="en-US" sz="2000" dirty="0" smtClean="0"/>
          </a:p>
          <a:p>
            <a:pPr eaLnBrk="1" hangingPunct="1">
              <a:defRPr/>
            </a:pPr>
            <a:r>
              <a:rPr lang="en-US" sz="2400" dirty="0" smtClean="0"/>
              <a:t>Arizona State University will:</a:t>
            </a:r>
          </a:p>
          <a:p>
            <a:pPr eaLnBrk="1" hangingPunct="1">
              <a:defRPr/>
            </a:pPr>
            <a:endParaRPr lang="en-US" sz="2400" dirty="0" smtClean="0"/>
          </a:p>
          <a:p>
            <a:pPr marL="236538" indent="-236538" algn="l" eaLnBrk="1" hangingPunct="1">
              <a:buFont typeface="Arial" pitchFamily="34" charset="0"/>
              <a:buChar char="•"/>
              <a:defRPr/>
            </a:pPr>
            <a:r>
              <a:rPr lang="en-US" sz="2400" dirty="0" smtClean="0"/>
              <a:t>Recruit and hire the </a:t>
            </a:r>
            <a:r>
              <a:rPr lang="en-US" sz="2400" dirty="0" smtClean="0">
                <a:solidFill>
                  <a:srgbClr val="FFC000"/>
                </a:solidFill>
              </a:rPr>
              <a:t>most qualified</a:t>
            </a:r>
            <a:r>
              <a:rPr lang="en-US" sz="2400" dirty="0" smtClean="0"/>
              <a:t> applicants.</a:t>
            </a:r>
          </a:p>
          <a:p>
            <a:pPr marL="236538" indent="-236538" algn="l" eaLnBrk="1" hangingPunct="1">
              <a:buFont typeface="Arial" pitchFamily="34" charset="0"/>
              <a:buChar char="•"/>
              <a:defRPr/>
            </a:pPr>
            <a:endParaRPr lang="en-US" sz="1200" dirty="0" smtClean="0"/>
          </a:p>
          <a:p>
            <a:pPr marL="236538" indent="-236538" algn="l" eaLnBrk="1" hangingPunct="1">
              <a:defRPr/>
            </a:pPr>
            <a:r>
              <a:rPr lang="en-US" sz="2400" dirty="0" smtClean="0"/>
              <a:t>• Recruit, retain, and develop a </a:t>
            </a:r>
            <a:r>
              <a:rPr lang="en-US" sz="2400" dirty="0" smtClean="0">
                <a:solidFill>
                  <a:srgbClr val="FFC000"/>
                </a:solidFill>
              </a:rPr>
              <a:t>diverse</a:t>
            </a:r>
            <a:r>
              <a:rPr lang="en-US" sz="2400" dirty="0" smtClean="0"/>
              <a:t> qualified workforce.</a:t>
            </a:r>
          </a:p>
          <a:p>
            <a:pPr marL="236538" indent="-236538" algn="l" eaLnBrk="1" hangingPunct="1">
              <a:defRPr/>
            </a:pPr>
            <a:endParaRPr lang="en-US" sz="1200" dirty="0" smtClean="0"/>
          </a:p>
          <a:p>
            <a:pPr marL="236538" indent="-236538" algn="l" eaLnBrk="1" hangingPunct="1">
              <a:defRPr/>
            </a:pPr>
            <a:r>
              <a:rPr lang="en-US" sz="2400" dirty="0" smtClean="0"/>
              <a:t>• Comply with EO/AA principles and state and federal laws.</a:t>
            </a:r>
          </a:p>
          <a:p>
            <a:pPr marL="236538" indent="-236538" algn="l" eaLnBrk="1" hangingPunct="1">
              <a:defRPr/>
            </a:pPr>
            <a:endParaRPr lang="en-US" sz="1200" dirty="0" smtClean="0"/>
          </a:p>
          <a:p>
            <a:pPr marL="236538" indent="-236538" algn="l" eaLnBrk="1" hangingPunct="1">
              <a:buFont typeface="Arial" pitchFamily="34" charset="0"/>
              <a:buChar char="•"/>
              <a:defRPr/>
            </a:pPr>
            <a:r>
              <a:rPr lang="en-US" sz="2400" dirty="0" smtClean="0"/>
              <a:t>Hold each individual </a:t>
            </a:r>
            <a:r>
              <a:rPr lang="en-US" sz="2400" dirty="0"/>
              <a:t>with authority to </a:t>
            </a:r>
            <a:r>
              <a:rPr lang="en-US" sz="2400" dirty="0" smtClean="0"/>
              <a:t>hire accountable for recruitment, retention and development of a diverse workforce. </a:t>
            </a:r>
          </a:p>
          <a:p>
            <a:pPr marL="236538" indent="-236538" algn="l" eaLnBrk="1" hangingPunct="1">
              <a:defRPr/>
            </a:pPr>
            <a:endParaRPr lang="en-US" sz="1200" dirty="0" smtClean="0"/>
          </a:p>
          <a:p>
            <a:pPr marL="236538" indent="-236538" algn="l" eaLnBrk="1" hangingPunct="1">
              <a:buFont typeface="Arial" pitchFamily="34" charset="0"/>
              <a:buChar char="•"/>
              <a:defRPr/>
            </a:pPr>
            <a:r>
              <a:rPr lang="en-US" sz="2400" dirty="0" smtClean="0"/>
              <a:t>Apply ABOR and </a:t>
            </a:r>
            <a:r>
              <a:rPr lang="en-US" sz="2400" dirty="0"/>
              <a:t>ASU policies consistently</a:t>
            </a:r>
          </a:p>
        </p:txBody>
      </p:sp>
      <p:sp>
        <p:nvSpPr>
          <p:cNvPr id="4" name="Rectangle 4"/>
          <p:cNvSpPr>
            <a:spLocks noGrp="1" noChangeArrowheads="1"/>
          </p:cNvSpPr>
          <p:nvPr>
            <p:ph type="ftr" sz="quarter" idx="10"/>
          </p:nvPr>
        </p:nvSpPr>
        <p:spPr/>
        <p:txBody>
          <a:bodyPr/>
          <a:lstStyle>
            <a:lvl1pPr>
              <a:defRPr sz="1800"/>
            </a:lvl1pPr>
          </a:lstStyle>
          <a:p>
            <a:pPr>
              <a:defRPr/>
            </a:pPr>
            <a:r>
              <a:rPr lang="en-US" dirty="0" smtClean="0"/>
              <a:t>Diversity &amp; Recruitment Training and Certification Program</a:t>
            </a:r>
            <a:endParaRPr lang="en-US"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915400" cy="5715000"/>
          </a:xfrm>
        </p:spPr>
        <p:txBody>
          <a:bodyPr/>
          <a:lstStyle/>
          <a:p>
            <a:pPr>
              <a:spcBef>
                <a:spcPts val="0"/>
              </a:spcBef>
              <a:defRPr/>
            </a:pPr>
            <a:r>
              <a:rPr lang="en-US" sz="3600" dirty="0" smtClean="0">
                <a:solidFill>
                  <a:srgbClr val="FFC000"/>
                </a:solidFill>
              </a:rPr>
              <a:t>Permanent residency for </a:t>
            </a:r>
          </a:p>
          <a:p>
            <a:pPr>
              <a:spcBef>
                <a:spcPts val="0"/>
              </a:spcBef>
              <a:defRPr/>
            </a:pPr>
            <a:r>
              <a:rPr lang="en-US" sz="3600" dirty="0" smtClean="0">
                <a:solidFill>
                  <a:srgbClr val="FFC000"/>
                </a:solidFill>
              </a:rPr>
              <a:t>academic positions</a:t>
            </a:r>
          </a:p>
          <a:p>
            <a:pPr algn="l">
              <a:defRPr/>
            </a:pPr>
            <a:endParaRPr lang="en-US" sz="1800" dirty="0" smtClean="0"/>
          </a:p>
          <a:p>
            <a:pPr algn="l" eaLnBrk="1" hangingPunct="1">
              <a:defRPr/>
            </a:pPr>
            <a:endParaRPr lang="en-US" sz="1800" dirty="0" smtClean="0"/>
          </a:p>
          <a:p>
            <a:pPr algn="l" eaLnBrk="1" hangingPunct="1">
              <a:defRPr/>
            </a:pPr>
            <a:r>
              <a:rPr lang="en-US" sz="2800" dirty="0" smtClean="0"/>
              <a:t>Contact the International Students and Scholars Office at 480-727-4776 for resources related to hiring international faculty.</a:t>
            </a:r>
          </a:p>
          <a:p>
            <a:pPr algn="l" eaLnBrk="1" hangingPunct="1">
              <a:defRPr/>
            </a:pPr>
            <a:endParaRPr lang="en-US" sz="2800" dirty="0" smtClean="0"/>
          </a:p>
          <a:p>
            <a:pPr algn="l" eaLnBrk="1" hangingPunct="1">
              <a:defRPr/>
            </a:pPr>
            <a:r>
              <a:rPr lang="en-US" sz="2800" dirty="0" smtClean="0"/>
              <a:t>Questions about visa status or other immigration related matters should also be directed to that office.</a:t>
            </a:r>
          </a:p>
          <a:p>
            <a:pPr algn="l" eaLnBrk="1" hangingPunct="1">
              <a:defRPr/>
            </a:pPr>
            <a:r>
              <a:rPr lang="en-US" sz="1800" dirty="0" smtClean="0"/>
              <a:t/>
            </a:r>
            <a:br>
              <a:rPr lang="en-US" sz="1800" dirty="0" smtClean="0"/>
            </a:br>
            <a:endParaRPr lang="en-US" sz="1800" dirty="0" smtClean="0"/>
          </a:p>
        </p:txBody>
      </p:sp>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82000" cy="914400"/>
          </a:xfrm>
        </p:spPr>
        <p:txBody>
          <a:bodyPr/>
          <a:lstStyle/>
          <a:p>
            <a:pPr>
              <a:defRPr/>
            </a:pPr>
            <a:r>
              <a:rPr lang="en-US" dirty="0" smtClean="0"/>
              <a:t>Questions?</a:t>
            </a:r>
            <a:endParaRPr lang="en-US" dirty="0"/>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65225"/>
          </a:xfrm>
        </p:spPr>
        <p:txBody>
          <a:bodyPr/>
          <a:lstStyle/>
          <a:p>
            <a:pPr eaLnBrk="1" hangingPunct="1">
              <a:defRPr/>
            </a:pPr>
            <a:r>
              <a:rPr lang="en-US" dirty="0" smtClean="0">
                <a:solidFill>
                  <a:srgbClr val="FFC000"/>
                </a:solidFill>
              </a:rPr>
              <a:t>Policies &amp; resources</a:t>
            </a:r>
          </a:p>
        </p:txBody>
      </p:sp>
      <p:sp>
        <p:nvSpPr>
          <p:cNvPr id="3" name="Subtitle 2"/>
          <p:cNvSpPr>
            <a:spLocks noGrp="1"/>
          </p:cNvSpPr>
          <p:nvPr>
            <p:ph type="subTitle" idx="1"/>
          </p:nvPr>
        </p:nvSpPr>
        <p:spPr>
          <a:xfrm>
            <a:off x="228600" y="1600200"/>
            <a:ext cx="4648200" cy="4495800"/>
          </a:xfrm>
        </p:spPr>
        <p:txBody>
          <a:bodyPr/>
          <a:lstStyle/>
          <a:p>
            <a:pPr algn="l">
              <a:defRPr/>
            </a:pPr>
            <a:endParaRPr lang="en-US" sz="1200" dirty="0" smtClean="0"/>
          </a:p>
          <a:p>
            <a:pPr algn="l">
              <a:defRPr/>
            </a:pPr>
            <a:r>
              <a:rPr lang="en-US" sz="2800" i="1" dirty="0" smtClean="0">
                <a:solidFill>
                  <a:srgbClr val="FFC000"/>
                </a:solidFill>
              </a:rPr>
              <a:t>Faculty and Academic Professional Search Handbook</a:t>
            </a:r>
            <a:r>
              <a:rPr lang="en-US" sz="2800" dirty="0" smtClean="0">
                <a:solidFill>
                  <a:srgbClr val="FFC000"/>
                </a:solidFill>
              </a:rPr>
              <a:t>, PowerPoint presentation, sample documents, etc. on the provost’s webpage for </a:t>
            </a:r>
            <a:r>
              <a:rPr lang="en-US" sz="2800" dirty="0" smtClean="0">
                <a:solidFill>
                  <a:srgbClr val="FFC000"/>
                </a:solidFill>
                <a:hlinkClick r:id="rId3"/>
              </a:rPr>
              <a:t>Faculty and Academic Professional Search</a:t>
            </a:r>
            <a:endParaRPr lang="en-US" sz="2800" u="sng" dirty="0" smtClean="0"/>
          </a:p>
          <a:p>
            <a:pPr marL="342900" indent="-342900" algn="l">
              <a:buFont typeface="Arial" pitchFamily="34" charset="0"/>
              <a:buChar char="•"/>
              <a:defRPr/>
            </a:pPr>
            <a:endParaRPr lang="en-US" sz="2000" dirty="0" smtClean="0"/>
          </a:p>
          <a:p>
            <a:pPr algn="l">
              <a:defRPr/>
            </a:pPr>
            <a:endParaRPr lang="en-US" sz="1200" u="sng" dirty="0" smtClean="0"/>
          </a:p>
        </p:txBody>
      </p:sp>
      <p:sp>
        <p:nvSpPr>
          <p:cNvPr id="5" name="Footer Placeholder 4"/>
          <p:cNvSpPr>
            <a:spLocks noGrp="1" noChangeArrowheads="1"/>
          </p:cNvSpPr>
          <p:nvPr>
            <p:ph type="ftr" sz="quarter" idx="10"/>
          </p:nvPr>
        </p:nvSpPr>
        <p:spPr/>
        <p:txBody>
          <a:bodyPr/>
          <a:lstStyle>
            <a:lvl1pPr>
              <a:defRPr sz="1800"/>
            </a:lvl1pPr>
          </a:lstStyle>
          <a:p>
            <a:pPr>
              <a:defRPr/>
            </a:pPr>
            <a:r>
              <a:rPr lang="en-US" dirty="0" smtClean="0"/>
              <a:t>Diversity &amp; Recruitment Training and Certification Program</a:t>
            </a:r>
            <a:endParaRPr lang="en-US" dirty="0">
              <a:solidFill>
                <a:schemeClr val="bg1"/>
              </a:solidFill>
            </a:endParaRPr>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l="39464" t="25172" r="31033" b="7457"/>
          <a:stretch>
            <a:fillRect/>
          </a:stretch>
        </p:blipFill>
        <p:spPr bwMode="auto">
          <a:xfrm>
            <a:off x="5029200" y="1295400"/>
            <a:ext cx="35052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65225"/>
          </a:xfrm>
        </p:spPr>
        <p:txBody>
          <a:bodyPr/>
          <a:lstStyle/>
          <a:p>
            <a:pPr eaLnBrk="1" hangingPunct="1">
              <a:defRPr/>
            </a:pPr>
            <a:r>
              <a:rPr lang="en-US" dirty="0" smtClean="0">
                <a:solidFill>
                  <a:srgbClr val="FFC000"/>
                </a:solidFill>
              </a:rPr>
              <a:t>Policies &amp; resources</a:t>
            </a:r>
          </a:p>
        </p:txBody>
      </p:sp>
      <p:sp>
        <p:nvSpPr>
          <p:cNvPr id="3" name="Subtitle 2"/>
          <p:cNvSpPr>
            <a:spLocks noGrp="1"/>
          </p:cNvSpPr>
          <p:nvPr>
            <p:ph type="subTitle" idx="1"/>
          </p:nvPr>
        </p:nvSpPr>
        <p:spPr>
          <a:xfrm>
            <a:off x="533400" y="1219200"/>
            <a:ext cx="7848600" cy="4876800"/>
          </a:xfrm>
        </p:spPr>
        <p:txBody>
          <a:bodyPr/>
          <a:lstStyle/>
          <a:p>
            <a:pPr marL="342900" indent="-342900" algn="l">
              <a:buFont typeface="Arial" pitchFamily="34" charset="0"/>
              <a:buChar char="•"/>
              <a:defRPr/>
            </a:pPr>
            <a:endParaRPr lang="en-US" sz="2000" dirty="0" smtClean="0"/>
          </a:p>
          <a:p>
            <a:pPr algn="l">
              <a:defRPr/>
            </a:pPr>
            <a:r>
              <a:rPr lang="en-US" sz="2800" dirty="0" smtClean="0"/>
              <a:t>Related EO/AA policies: </a:t>
            </a:r>
          </a:p>
          <a:p>
            <a:pPr algn="l">
              <a:defRPr/>
            </a:pPr>
            <a:endParaRPr lang="en-US" sz="700" dirty="0" smtClean="0"/>
          </a:p>
          <a:p>
            <a:pPr marL="342900" indent="-342900" algn="l">
              <a:buFont typeface="Arial" pitchFamily="34" charset="0"/>
              <a:buChar char="•"/>
              <a:defRPr/>
            </a:pPr>
            <a:r>
              <a:rPr lang="en-US" sz="2000" dirty="0" smtClean="0"/>
              <a:t>ACD 401; SPP 101– Equal Opportunity/Affirmative Action </a:t>
            </a:r>
            <a:r>
              <a:rPr lang="en-US" sz="2000" u="sng" dirty="0" smtClean="0">
                <a:hlinkClick r:id="rId3"/>
              </a:rPr>
              <a:t>http://www.asu.edu/aad/manuals/acd/acd401.html </a:t>
            </a:r>
            <a:endParaRPr lang="en-US" sz="2000" u="sng" dirty="0" smtClean="0"/>
          </a:p>
          <a:p>
            <a:pPr marL="171450" indent="-171450" algn="l">
              <a:buFont typeface="Arial" pitchFamily="34" charset="0"/>
              <a:buChar char="•"/>
              <a:defRPr/>
            </a:pPr>
            <a:endParaRPr lang="en-US" sz="1400" u="sng" dirty="0" smtClean="0"/>
          </a:p>
          <a:p>
            <a:pPr marL="342900" indent="-342900" algn="l">
              <a:buFont typeface="Arial" pitchFamily="34" charset="0"/>
              <a:buChar char="•"/>
              <a:defRPr/>
            </a:pPr>
            <a:r>
              <a:rPr lang="en-US" sz="2000" dirty="0" smtClean="0"/>
              <a:t>ACD 405; SPP 105 – Americans with Disabilities </a:t>
            </a:r>
            <a:r>
              <a:rPr lang="en-US" sz="2000" u="sng" dirty="0" smtClean="0">
                <a:hlinkClick r:id="rId4"/>
              </a:rPr>
              <a:t>http://www.asu.edu/aad/manuals/acd/acd405.html </a:t>
            </a:r>
            <a:endParaRPr lang="en-US" sz="2000" u="sng" dirty="0" smtClean="0"/>
          </a:p>
          <a:p>
            <a:pPr marL="342900" indent="-342900" algn="l">
              <a:buFont typeface="Arial" pitchFamily="34" charset="0"/>
              <a:buChar char="•"/>
              <a:defRPr/>
            </a:pPr>
            <a:endParaRPr lang="en-US" sz="2400" u="sng" dirty="0" smtClean="0"/>
          </a:p>
          <a:p>
            <a:pPr marL="342900" indent="-342900" algn="l">
              <a:buFont typeface="Arial" pitchFamily="34" charset="0"/>
              <a:buChar char="•"/>
              <a:defRPr/>
            </a:pPr>
            <a:r>
              <a:rPr lang="en-US" sz="2000" dirty="0" smtClean="0"/>
              <a:t>ABOR 1-119 &amp; ABOR 1-120 addresses non-discrimination matters</a:t>
            </a:r>
          </a:p>
          <a:p>
            <a:pPr algn="l">
              <a:defRPr/>
            </a:pPr>
            <a:endParaRPr lang="en-US" sz="1200" u="sng" dirty="0" smtClean="0"/>
          </a:p>
        </p:txBody>
      </p:sp>
      <p:sp>
        <p:nvSpPr>
          <p:cNvPr id="5" name="Footer Placeholder 4"/>
          <p:cNvSpPr>
            <a:spLocks noGrp="1" noChangeArrowheads="1"/>
          </p:cNvSpPr>
          <p:nvPr>
            <p:ph type="ftr" sz="quarter" idx="10"/>
          </p:nvPr>
        </p:nvSpPr>
        <p:spPr/>
        <p:txBody>
          <a:bodyPr/>
          <a:lstStyle>
            <a:lvl1pPr>
              <a:defRPr sz="1800"/>
            </a:lvl1pPr>
          </a:lstStyle>
          <a:p>
            <a:pPr>
              <a:defRPr/>
            </a:pPr>
            <a:r>
              <a:rPr lang="en-US" dirty="0" smtClean="0"/>
              <a:t>Diversity &amp; Recruitment Training and Certification Program</a:t>
            </a:r>
            <a:endParaRPr lang="en-US"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Failed searches</a:t>
            </a:r>
            <a:endParaRPr lang="en-US" dirty="0">
              <a:solidFill>
                <a:srgbClr val="FFC000"/>
              </a:solidFill>
            </a:endParaRPr>
          </a:p>
        </p:txBody>
      </p:sp>
      <p:sp>
        <p:nvSpPr>
          <p:cNvPr id="4" name="Content Placeholder 3"/>
          <p:cNvSpPr>
            <a:spLocks noGrp="1"/>
          </p:cNvSpPr>
          <p:nvPr>
            <p:ph idx="1"/>
          </p:nvPr>
        </p:nvSpPr>
        <p:spPr>
          <a:xfrm>
            <a:off x="457200" y="1981200"/>
            <a:ext cx="8382000" cy="2057400"/>
          </a:xfrm>
        </p:spPr>
        <p:txBody>
          <a:bodyPr/>
          <a:lstStyle/>
          <a:p>
            <a:pPr marL="0" indent="0" algn="ctr">
              <a:buFontTx/>
              <a:buNone/>
              <a:defRPr/>
            </a:pPr>
            <a:r>
              <a:rPr lang="en-US" sz="3600" dirty="0"/>
              <a:t>A</a:t>
            </a:r>
            <a:r>
              <a:rPr lang="en-US" sz="3600" dirty="0" smtClean="0"/>
              <a:t> successful search may come up empty, but a failed search is one in which the </a:t>
            </a:r>
            <a:r>
              <a:rPr lang="en-US" sz="3600" dirty="0" smtClean="0">
                <a:solidFill>
                  <a:srgbClr val="FFC000"/>
                </a:solidFill>
              </a:rPr>
              <a:t>wrong</a:t>
            </a:r>
            <a:r>
              <a:rPr lang="en-US" sz="3600" dirty="0" smtClean="0"/>
              <a:t> person was hired</a:t>
            </a:r>
            <a:endParaRPr lang="en-US" sz="3600" dirty="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Some keys to successful searches</a:t>
            </a:r>
            <a:endParaRPr lang="en-US" dirty="0">
              <a:solidFill>
                <a:srgbClr val="FFC000"/>
              </a:solidFill>
            </a:endParaRPr>
          </a:p>
        </p:txBody>
      </p:sp>
      <p:sp>
        <p:nvSpPr>
          <p:cNvPr id="18435" name="Content Placeholder 2"/>
          <p:cNvSpPr>
            <a:spLocks noGrp="1"/>
          </p:cNvSpPr>
          <p:nvPr>
            <p:ph idx="1"/>
          </p:nvPr>
        </p:nvSpPr>
        <p:spPr>
          <a:xfrm>
            <a:off x="457200" y="1371600"/>
            <a:ext cx="8229600" cy="4572000"/>
          </a:xfrm>
        </p:spPr>
        <p:txBody>
          <a:bodyPr/>
          <a:lstStyle/>
          <a:p>
            <a:pPr marL="342900" lvl="1" indent="-342900">
              <a:spcAft>
                <a:spcPts val="1200"/>
              </a:spcAft>
              <a:buFont typeface="Wingdings" pitchFamily="2" charset="2"/>
              <a:buChar char="Ø"/>
            </a:pPr>
            <a:r>
              <a:rPr lang="en-US" altLang="en-US" sz="2400" dirty="0" smtClean="0"/>
              <a:t>Consider what you really need in the position you are filling: </a:t>
            </a:r>
            <a:r>
              <a:rPr lang="en-US" altLang="en-US" sz="2400" dirty="0" smtClean="0">
                <a:solidFill>
                  <a:srgbClr val="FFC000"/>
                </a:solidFill>
              </a:rPr>
              <a:t>essential functions, required qualifications</a:t>
            </a:r>
          </a:p>
          <a:p>
            <a:pPr marL="342900" lvl="1" indent="-342900">
              <a:spcAft>
                <a:spcPts val="1200"/>
              </a:spcAft>
              <a:buFont typeface="Wingdings" pitchFamily="2" charset="2"/>
              <a:buChar char="Ø"/>
            </a:pPr>
            <a:r>
              <a:rPr lang="en-US" altLang="en-US" sz="2400" dirty="0" smtClean="0"/>
              <a:t>Think about ways to embed diversity as an intellectual/academic component of the job </a:t>
            </a:r>
          </a:p>
          <a:p>
            <a:pPr marL="342900" lvl="1" indent="-342900">
              <a:spcAft>
                <a:spcPts val="1200"/>
              </a:spcAft>
              <a:buFont typeface="Wingdings" pitchFamily="2" charset="2"/>
              <a:buChar char="Ø"/>
            </a:pPr>
            <a:r>
              <a:rPr lang="en-US" altLang="en-US" sz="2400" dirty="0" smtClean="0"/>
              <a:t>Conduct a broad look in the marketplace for potential colleagues – this improves the quality and diversity of your search</a:t>
            </a:r>
          </a:p>
          <a:p>
            <a:pPr marL="342900" lvl="1" indent="-342900">
              <a:spcAft>
                <a:spcPts val="1200"/>
              </a:spcAft>
              <a:buFont typeface="Wingdings" pitchFamily="2" charset="2"/>
              <a:buChar char="Ø"/>
            </a:pPr>
            <a:r>
              <a:rPr lang="en-US" altLang="en-US" sz="2400" dirty="0" smtClean="0"/>
              <a:t>Move quickly and advance your search</a:t>
            </a:r>
          </a:p>
          <a:p>
            <a:pPr marL="342900" lvl="1" indent="-342900">
              <a:spcAft>
                <a:spcPts val="1200"/>
              </a:spcAft>
              <a:buFont typeface="Wingdings" pitchFamily="2" charset="2"/>
              <a:buChar char="Ø"/>
            </a:pPr>
            <a:r>
              <a:rPr lang="en-US" altLang="en-US" sz="2400" dirty="0" smtClean="0"/>
              <a:t>Use rolling deadlines – keeps your options open</a:t>
            </a: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black_maroon">
  <a:themeElements>
    <a:clrScheme name="black_maro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ck_maro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ck_maro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ck_maro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ck_maro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ck_maro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ck_maro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ck_maro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ck_maro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Behavioral Interviewing 2008</Template>
  <TotalTime>5433</TotalTime>
  <Words>8548</Words>
  <Application>Microsoft Office PowerPoint</Application>
  <PresentationFormat>On-screen Show (4:3)</PresentationFormat>
  <Paragraphs>647</Paragraphs>
  <Slides>51</Slides>
  <Notes>50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Courier New</vt:lpstr>
      <vt:lpstr>Times New Roman</vt:lpstr>
      <vt:lpstr>Wingdings</vt:lpstr>
      <vt:lpstr>black_maroon</vt:lpstr>
      <vt:lpstr>PowerPoint Presentation</vt:lpstr>
      <vt:lpstr>PowerPoint Presentation</vt:lpstr>
      <vt:lpstr>PowerPoint Presentation</vt:lpstr>
      <vt:lpstr>Basic guidance and principles  for searches</vt:lpstr>
      <vt:lpstr>ASU Commitment to                Diversity in Employment</vt:lpstr>
      <vt:lpstr>Policies &amp; resources</vt:lpstr>
      <vt:lpstr>Policies &amp; resources</vt:lpstr>
      <vt:lpstr>Failed searches</vt:lpstr>
      <vt:lpstr>Some keys to successful searches</vt:lpstr>
      <vt:lpstr>PowerPoint Presentation</vt:lpstr>
      <vt:lpstr> Recruitment strategies  for enhancing faculty diversity </vt:lpstr>
      <vt:lpstr>Further suggestions to identify a diverse pool of candidates</vt:lpstr>
      <vt:lpstr>  Advertise in outlets that reflect diverse constituencies </vt:lpstr>
      <vt:lpstr>  Advertise in outlets that reflect diverse constituencies (cont’d) </vt:lpstr>
      <vt:lpstr>Advertise in outlets that reflect diverse constituencies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Advertising: Some legal requirements</vt:lpstr>
      <vt:lpstr>PowerPoint Presentation</vt:lpstr>
      <vt:lpstr>PowerPoint Presentation</vt:lpstr>
      <vt:lpstr>PowerPoint Presentation</vt:lpstr>
      <vt:lpstr> Federal law considerations  for advertising position openings </vt:lpstr>
      <vt:lpstr> Federal law considerations  for advertising position openings</vt:lpstr>
      <vt:lpstr>A special point about advertising  ACADEMIC PROFESSIONAL openings</vt:lpstr>
      <vt:lpstr>A special point about advertising  ACADEMIC PROFESSIONAL openings</vt:lpstr>
      <vt:lpstr>PowerPoint Presentation</vt:lpstr>
      <vt:lpstr>Choosing deadlines</vt:lpstr>
      <vt:lpstr>PowerPoint Presentation</vt:lpstr>
      <vt:lpstr>PowerPoint Presentation</vt:lpstr>
      <vt:lpstr>PowerPoint Presentation</vt:lpstr>
      <vt:lpstr>PowerPoint Presentation</vt:lpstr>
      <vt:lpstr>PowerPoint Presentation</vt:lpstr>
      <vt:lpstr>Equal Employment Opportunity Survey</vt:lpstr>
      <vt:lpstr>Finishing the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ASU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dsklug</dc:creator>
  <cp:lastModifiedBy>Katherine Sackman</cp:lastModifiedBy>
  <cp:revision>704</cp:revision>
  <cp:lastPrinted>2017-09-20T23:16:45Z</cp:lastPrinted>
  <dcterms:created xsi:type="dcterms:W3CDTF">2009-07-27T16:49:47Z</dcterms:created>
  <dcterms:modified xsi:type="dcterms:W3CDTF">2018-08-27T21:52:24Z</dcterms:modified>
</cp:coreProperties>
</file>